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Helvetica Neue"/>
      <p:regular r:id="rId63"/>
      <p:bold r:id="rId64"/>
      <p:italic r:id="rId65"/>
      <p:boldItalic r:id="rId66"/>
    </p:embeddedFont>
    <p:embeddedFont>
      <p:font typeface="Helvetica Neue Light"/>
      <p:regular r:id="rId67"/>
      <p:bold r:id="rId68"/>
      <p:italic r:id="rId69"/>
      <p:boldItalic r:id="rId70"/>
    </p:embeddedFont>
    <p:embeddedFont>
      <p:font typeface="DM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DMSans-italic.fntdata"/><Relationship Id="rId72" Type="http://schemas.openxmlformats.org/officeDocument/2006/relationships/font" Target="fonts/DMSans-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DMSans-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DMSans-regular.fntdata"/><Relationship Id="rId70" Type="http://schemas.openxmlformats.org/officeDocument/2006/relationships/font" Target="fonts/HelveticaNeueLigh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7.xml"/><Relationship Id="rId66" Type="http://schemas.openxmlformats.org/officeDocument/2006/relationships/font" Target="fonts/HelveticaNeue-boldItalic.fntdata"/><Relationship Id="rId21" Type="http://schemas.openxmlformats.org/officeDocument/2006/relationships/slide" Target="slides/slide16.xml"/><Relationship Id="rId65" Type="http://schemas.openxmlformats.org/officeDocument/2006/relationships/font" Target="fonts/HelveticaNeue-italic.fntdata"/><Relationship Id="rId24" Type="http://schemas.openxmlformats.org/officeDocument/2006/relationships/slide" Target="slides/slide19.xml"/><Relationship Id="rId68" Type="http://schemas.openxmlformats.org/officeDocument/2006/relationships/font" Target="fonts/HelveticaNeueLight-bold.fntdata"/><Relationship Id="rId23" Type="http://schemas.openxmlformats.org/officeDocument/2006/relationships/slide" Target="slides/slide18.xml"/><Relationship Id="rId67" Type="http://schemas.openxmlformats.org/officeDocument/2006/relationships/font" Target="fonts/HelveticaNeueLight-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13c9d1b81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13c9d1b81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83c70ffa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83c70ffa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83c70ffa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83c70ffa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83c70ffae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83c70ffae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83c70ffae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83c70ffae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83e6498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83e6498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83e64985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83e64985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d8ab2ab7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d8ab2ab7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83e64985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83e64985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83e64985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83e64985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83e64985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83e64985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83e64985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83e64985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83e64985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83e64985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d869e21d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d869e21d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7323f20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47323f20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47323f202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47323f202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47323f202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47323f202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d8ab2ab7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d8ab2ab7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47323f202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47323f202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47323f202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47323f202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47323f202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47323f202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47323f202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47323f202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47323f202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47323f202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47323f202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47323f202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47323f202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47323f202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47323f202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47323f202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47323f202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47323f202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47323f202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47323f202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7323f202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7323f202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47323f202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47323f202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47323f202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47323f202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47323f202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47323f202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47323f202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47323f202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d869e21d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d869e21d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47323f202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47323f202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47323f202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47323f202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47323f202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47323f202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ec35e99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ec35e99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c85a42a2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c85a42a2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c85a42a2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c85a42a2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83c70ffa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83c70ffa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84d8f00a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84d8f00a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384d8f00a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384d8f00a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eb5a9f3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0eb5a9f3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0eb5a9f3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0eb5a9f3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0f2b71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0f2b71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c85a42a2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c85a42a2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Agregar </a:t>
            </a:r>
            <a:r>
              <a:rPr b="1" lang="es"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d869e21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d869e21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83c70ffa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83c70ffa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83c70ff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83c70ff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nodejs.org/en/" TargetMode="External"/><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5.gif"/><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nvSpPr>
        <p:spPr>
          <a:xfrm>
            <a:off x="3761000" y="1097888"/>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Instalación</a:t>
            </a:r>
            <a:endParaRPr b="1" sz="4000">
              <a:solidFill>
                <a:schemeClr val="dk1"/>
              </a:solidFill>
              <a:latin typeface="DM Sans"/>
              <a:ea typeface="DM Sans"/>
              <a:cs typeface="DM Sans"/>
              <a:sym typeface="DM Sans"/>
            </a:endParaRPr>
          </a:p>
        </p:txBody>
      </p:sp>
      <p:sp>
        <p:nvSpPr>
          <p:cNvPr id="136" name="Google Shape;136;p24"/>
          <p:cNvSpPr txBox="1"/>
          <p:nvPr/>
        </p:nvSpPr>
        <p:spPr>
          <a:xfrm>
            <a:off x="3649500" y="2086163"/>
            <a:ext cx="49872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Ingresa a la página de </a:t>
            </a:r>
            <a:r>
              <a:rPr lang="es" sz="1350" u="sng">
                <a:solidFill>
                  <a:schemeClr val="hlink"/>
                </a:solidFill>
                <a:latin typeface="DM Sans"/>
                <a:ea typeface="DM Sans"/>
                <a:cs typeface="DM Sans"/>
                <a:sym typeface="DM Sans"/>
                <a:hlinkClick r:id="rId3"/>
              </a:rPr>
              <a:t>Node</a:t>
            </a:r>
            <a:r>
              <a:rPr lang="es" sz="1350">
                <a:latin typeface="DM Sans"/>
                <a:ea typeface="DM Sans"/>
                <a:cs typeface="DM Sans"/>
                <a:sym typeface="DM Sans"/>
              </a:rPr>
              <a:t> y descarga el instalador de la versión LTS.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Sigue los típicos pasos de instalación.</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Una vez finalizado puedes </a:t>
            </a:r>
            <a:r>
              <a:rPr b="1" lang="es" sz="1350">
                <a:latin typeface="DM Sans"/>
                <a:ea typeface="DM Sans"/>
                <a:cs typeface="DM Sans"/>
                <a:sym typeface="DM Sans"/>
              </a:rPr>
              <a:t>verificar si la instalación fue exitosa</a:t>
            </a:r>
            <a:r>
              <a:rPr lang="es" sz="1350">
                <a:latin typeface="DM Sans"/>
                <a:ea typeface="DM Sans"/>
                <a:cs typeface="DM Sans"/>
                <a:sym typeface="DM Sans"/>
              </a:rPr>
              <a:t> ingresando a la terminal de comandos (PowerShell, GitBash, o la que desees), e ingresar el </a:t>
            </a:r>
            <a:r>
              <a:rPr lang="es" sz="1350">
                <a:highlight>
                  <a:schemeClr val="accent1"/>
                </a:highlight>
                <a:latin typeface="DM Sans"/>
                <a:ea typeface="DM Sans"/>
                <a:cs typeface="DM Sans"/>
                <a:sym typeface="DM Sans"/>
              </a:rPr>
              <a:t>comando node -v.</a:t>
            </a:r>
            <a:endParaRPr sz="1350">
              <a:highlight>
                <a:schemeClr val="accent1"/>
              </a:highlight>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Debería </a:t>
            </a:r>
            <a:r>
              <a:rPr b="1" lang="es" sz="1350">
                <a:latin typeface="DM Sans"/>
                <a:ea typeface="DM Sans"/>
                <a:cs typeface="DM Sans"/>
                <a:sym typeface="DM Sans"/>
              </a:rPr>
              <a:t>retornar la versión de Node instalada</a:t>
            </a:r>
            <a:r>
              <a:rPr lang="es" sz="1350">
                <a:latin typeface="DM Sans"/>
                <a:ea typeface="DM Sans"/>
                <a:cs typeface="DM Sans"/>
                <a:sym typeface="DM Sans"/>
              </a:rPr>
              <a:t>. Hecho esto, ya estás listo para usar Node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37" name="Google Shape;137;p24"/>
          <p:cNvPicPr preferRelativeResize="0"/>
          <p:nvPr/>
        </p:nvPicPr>
        <p:blipFill>
          <a:blip r:embed="rId4">
            <a:alphaModFix/>
          </a:blip>
          <a:stretch>
            <a:fillRect/>
          </a:stretch>
        </p:blipFill>
        <p:spPr>
          <a:xfrm>
            <a:off x="475500" y="1736648"/>
            <a:ext cx="2988150" cy="16702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Comando Node</a:t>
            </a:r>
            <a:endParaRPr b="1" sz="4000">
              <a:solidFill>
                <a:schemeClr val="dk1"/>
              </a:solidFill>
              <a:latin typeface="DM Sans"/>
              <a:ea typeface="DM Sans"/>
              <a:cs typeface="DM Sans"/>
              <a:sym typeface="DM Sans"/>
            </a:endParaRPr>
          </a:p>
        </p:txBody>
      </p:sp>
      <p:sp>
        <p:nvSpPr>
          <p:cNvPr id="143" name="Google Shape;143;p25"/>
          <p:cNvSpPr txBox="1"/>
          <p:nvPr/>
        </p:nvSpPr>
        <p:spPr>
          <a:xfrm>
            <a:off x="473350" y="1406350"/>
            <a:ext cx="4642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a:t>
            </a:r>
            <a:r>
              <a:rPr b="1" lang="es" sz="1350">
                <a:latin typeface="DM Sans"/>
                <a:ea typeface="DM Sans"/>
                <a:cs typeface="DM Sans"/>
                <a:sym typeface="DM Sans"/>
              </a:rPr>
              <a:t>comando Node</a:t>
            </a:r>
            <a:r>
              <a:rPr lang="es" sz="1350">
                <a:latin typeface="DM Sans"/>
                <a:ea typeface="DM Sans"/>
                <a:cs typeface="DM Sans"/>
                <a:sym typeface="DM Sans"/>
              </a:rPr>
              <a:t> es provisto por NodeJS y sirve para ejecutar archivos Javascript. Supongamos que tenemos un archivo denominado </a:t>
            </a:r>
            <a:r>
              <a:rPr b="1" lang="es" sz="1350">
                <a:latin typeface="DM Sans"/>
                <a:ea typeface="DM Sans"/>
                <a:cs typeface="DM Sans"/>
                <a:sym typeface="DM Sans"/>
              </a:rPr>
              <a:t>coder.js</a:t>
            </a:r>
            <a:r>
              <a:rPr lang="es" sz="1350">
                <a:latin typeface="DM Sans"/>
                <a:ea typeface="DM Sans"/>
                <a:cs typeface="DM Sans"/>
                <a:sym typeface="DM Sans"/>
              </a:rPr>
              <a:t> con lo siguiente 👇</a:t>
            </a:r>
            <a:endParaRPr sz="1350">
              <a:latin typeface="DM Sans"/>
              <a:ea typeface="DM Sans"/>
              <a:cs typeface="DM Sans"/>
              <a:sym typeface="DM Sans"/>
            </a:endParaRPr>
          </a:p>
        </p:txBody>
      </p:sp>
      <p:sp>
        <p:nvSpPr>
          <p:cNvPr id="144" name="Google Shape;144;p25"/>
          <p:cNvSpPr txBox="1"/>
          <p:nvPr/>
        </p:nvSpPr>
        <p:spPr>
          <a:xfrm>
            <a:off x="475500" y="3266800"/>
            <a:ext cx="4884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Luego podemos ejecutar este archivo usando el </a:t>
            </a:r>
            <a:r>
              <a:rPr b="1" lang="es" sz="1350">
                <a:latin typeface="DM Sans"/>
                <a:ea typeface="DM Sans"/>
                <a:cs typeface="DM Sans"/>
                <a:sym typeface="DM Sans"/>
              </a:rPr>
              <a:t>comando node</a:t>
            </a:r>
            <a:r>
              <a:rPr lang="es" sz="1350">
                <a:latin typeface="DM Sans"/>
                <a:ea typeface="DM Sans"/>
                <a:cs typeface="DM Sans"/>
                <a:sym typeface="DM Sans"/>
              </a:rPr>
              <a:t> desde cualquier terminal de comandos 🙌</a:t>
            </a:r>
            <a:endParaRPr sz="1350">
              <a:latin typeface="DM Sans"/>
              <a:ea typeface="DM Sans"/>
              <a:cs typeface="DM Sans"/>
              <a:sym typeface="DM Sans"/>
            </a:endParaRPr>
          </a:p>
        </p:txBody>
      </p:sp>
      <p:sp>
        <p:nvSpPr>
          <p:cNvPr id="145" name="Google Shape;145;p25"/>
          <p:cNvSpPr/>
          <p:nvPr/>
        </p:nvSpPr>
        <p:spPr>
          <a:xfrm>
            <a:off x="550000" y="2262463"/>
            <a:ext cx="7757700" cy="8421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txBox="1"/>
          <p:nvPr/>
        </p:nvSpPr>
        <p:spPr>
          <a:xfrm>
            <a:off x="550000" y="2182700"/>
            <a:ext cx="7421700" cy="95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6A9955"/>
                </a:solidFill>
                <a:latin typeface="Courier New"/>
                <a:ea typeface="Courier New"/>
                <a:cs typeface="Courier New"/>
                <a:sym typeface="Courier New"/>
              </a:rPr>
              <a:t>// coder.js</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let</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mensaje</a:t>
            </a:r>
            <a:r>
              <a:rPr lang="es" sz="1350">
                <a:solidFill>
                  <a:srgbClr val="D4D4D4"/>
                </a:solidFill>
                <a:latin typeface="Courier New"/>
                <a:ea typeface="Courier New"/>
                <a:cs typeface="Courier New"/>
                <a:sym typeface="Courier New"/>
              </a:rPr>
              <a:t> = </a:t>
            </a:r>
            <a:r>
              <a:rPr lang="es" sz="1350">
                <a:solidFill>
                  <a:srgbClr val="CE9178"/>
                </a:solidFill>
                <a:latin typeface="Courier New"/>
                <a:ea typeface="Courier New"/>
                <a:cs typeface="Courier New"/>
                <a:sym typeface="Courier New"/>
              </a:rPr>
              <a:t>"Hola Mundo Coder!"</a:t>
            </a:r>
            <a:endParaRPr sz="13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mensaje</a:t>
            </a:r>
            <a:r>
              <a:rPr lang="es" sz="1350">
                <a:solidFill>
                  <a:srgbClr val="D4D4D4"/>
                </a:solidFill>
                <a:latin typeface="Courier New"/>
                <a:ea typeface="Courier New"/>
                <a:cs typeface="Courier New"/>
                <a:sym typeface="Courier New"/>
              </a:rPr>
              <a:t>)</a:t>
            </a:r>
            <a:endParaRPr sz="1600"/>
          </a:p>
        </p:txBody>
      </p:sp>
      <p:pic>
        <p:nvPicPr>
          <p:cNvPr id="147" name="Google Shape;147;p25"/>
          <p:cNvPicPr preferRelativeResize="0"/>
          <p:nvPr/>
        </p:nvPicPr>
        <p:blipFill>
          <a:blip r:embed="rId3">
            <a:alphaModFix/>
          </a:blip>
          <a:stretch>
            <a:fillRect/>
          </a:stretch>
        </p:blipFill>
        <p:spPr>
          <a:xfrm>
            <a:off x="550005" y="3963375"/>
            <a:ext cx="5954245" cy="62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Comando Node</a:t>
            </a:r>
            <a:endParaRPr b="1" sz="4000">
              <a:solidFill>
                <a:schemeClr val="dk1"/>
              </a:solidFill>
              <a:latin typeface="DM Sans"/>
              <a:ea typeface="DM Sans"/>
              <a:cs typeface="DM Sans"/>
              <a:sym typeface="DM Sans"/>
            </a:endParaRPr>
          </a:p>
        </p:txBody>
      </p:sp>
      <p:sp>
        <p:nvSpPr>
          <p:cNvPr id="153" name="Google Shape;153;p26"/>
          <p:cNvSpPr txBox="1"/>
          <p:nvPr/>
        </p:nvSpPr>
        <p:spPr>
          <a:xfrm>
            <a:off x="475500" y="16363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a:t>
            </a:r>
            <a:r>
              <a:rPr b="1" lang="es" sz="1350">
                <a:latin typeface="DM Sans"/>
                <a:ea typeface="DM Sans"/>
                <a:cs typeface="DM Sans"/>
                <a:sym typeface="DM Sans"/>
              </a:rPr>
              <a:t>método console.log</a:t>
            </a:r>
            <a:r>
              <a:rPr lang="es" sz="1350">
                <a:latin typeface="DM Sans"/>
                <a:ea typeface="DM Sans"/>
                <a:cs typeface="DM Sans"/>
                <a:sym typeface="DM Sans"/>
              </a:rPr>
              <a:t> de Node es similar al que utilizamos en el navegador, con la diferencia que en Node el mensaje se mostrará por la terminal en la cual usamos el comando, en vez de la consola del navegador.</a:t>
            </a:r>
            <a:endParaRPr sz="1350">
              <a:latin typeface="DM Sans"/>
              <a:ea typeface="DM Sans"/>
              <a:cs typeface="DM Sans"/>
              <a:sym typeface="DM Sans"/>
            </a:endParaRPr>
          </a:p>
        </p:txBody>
      </p:sp>
      <p:sp>
        <p:nvSpPr>
          <p:cNvPr id="154" name="Google Shape;154;p26"/>
          <p:cNvSpPr/>
          <p:nvPr/>
        </p:nvSpPr>
        <p:spPr>
          <a:xfrm>
            <a:off x="559150" y="2976500"/>
            <a:ext cx="3834600" cy="9828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utilizamos node sin pasar un archivo, nos habilita un prompt para escribir código JS y ver resultados inmediatos:</a:t>
            </a:r>
            <a:endParaRPr sz="1350">
              <a:latin typeface="DM Sans"/>
              <a:ea typeface="DM Sans"/>
              <a:cs typeface="DM Sans"/>
              <a:sym typeface="DM Sans"/>
            </a:endParaRPr>
          </a:p>
        </p:txBody>
      </p:sp>
      <p:pic>
        <p:nvPicPr>
          <p:cNvPr id="155" name="Google Shape;155;p26"/>
          <p:cNvPicPr preferRelativeResize="0"/>
          <p:nvPr/>
        </p:nvPicPr>
        <p:blipFill>
          <a:blip r:embed="rId3">
            <a:alphaModFix/>
          </a:blip>
          <a:stretch>
            <a:fillRect/>
          </a:stretch>
        </p:blipFill>
        <p:spPr>
          <a:xfrm>
            <a:off x="5018075" y="1836588"/>
            <a:ext cx="3065700" cy="1902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Node != Browser</a:t>
            </a:r>
            <a:endParaRPr b="1" sz="4000">
              <a:solidFill>
                <a:schemeClr val="dk1"/>
              </a:solidFill>
              <a:latin typeface="DM Sans"/>
              <a:ea typeface="DM Sans"/>
              <a:cs typeface="DM Sans"/>
              <a:sym typeface="DM Sans"/>
            </a:endParaRPr>
          </a:p>
        </p:txBody>
      </p:sp>
      <p:sp>
        <p:nvSpPr>
          <p:cNvPr id="161" name="Google Shape;161;p27"/>
          <p:cNvSpPr txBox="1"/>
          <p:nvPr/>
        </p:nvSpPr>
        <p:spPr>
          <a:xfrm>
            <a:off x="475500" y="1855950"/>
            <a:ext cx="37479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Node </a:t>
            </a:r>
            <a:r>
              <a:rPr b="1" lang="es" sz="1350">
                <a:latin typeface="DM Sans"/>
                <a:ea typeface="DM Sans"/>
                <a:cs typeface="DM Sans"/>
                <a:sym typeface="DM Sans"/>
              </a:rPr>
              <a:t>es un entorno diferente al navegador</a:t>
            </a:r>
            <a:r>
              <a:rPr lang="es" sz="1350">
                <a:latin typeface="DM Sans"/>
                <a:ea typeface="DM Sans"/>
                <a:cs typeface="DM Sans"/>
                <a:sym typeface="DM Sans"/>
              </a:rPr>
              <a:t>, por lo que no posee los mismos recursos. Las variables globales como Object, Array, o JSON están disponibles; pero no podemos acceder a recursos provistos por el navegador como el alert(), prompt() o el DOM 🚧</a:t>
            </a:r>
            <a:endParaRPr sz="1350">
              <a:latin typeface="DM Sans"/>
              <a:ea typeface="DM Sans"/>
              <a:cs typeface="DM Sans"/>
              <a:sym typeface="DM Sans"/>
            </a:endParaRPr>
          </a:p>
        </p:txBody>
      </p:sp>
      <p:pic>
        <p:nvPicPr>
          <p:cNvPr id="162" name="Google Shape;162;p27"/>
          <p:cNvPicPr preferRelativeResize="0"/>
          <p:nvPr/>
        </p:nvPicPr>
        <p:blipFill rotWithShape="1">
          <a:blip r:embed="rId3">
            <a:alphaModFix/>
          </a:blip>
          <a:srcRect b="29293" l="0" r="0" t="0"/>
          <a:stretch/>
        </p:blipFill>
        <p:spPr>
          <a:xfrm>
            <a:off x="4464663" y="1636375"/>
            <a:ext cx="4203825" cy="224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Node != Browser</a:t>
            </a:r>
            <a:endParaRPr b="1" sz="4000">
              <a:solidFill>
                <a:schemeClr val="dk1"/>
              </a:solidFill>
              <a:latin typeface="DM Sans"/>
              <a:ea typeface="DM Sans"/>
              <a:cs typeface="DM Sans"/>
              <a:sym typeface="DM Sans"/>
            </a:endParaRPr>
          </a:p>
        </p:txBody>
      </p:sp>
      <p:sp>
        <p:nvSpPr>
          <p:cNvPr id="168" name="Google Shape;168;p28"/>
          <p:cNvSpPr/>
          <p:nvPr/>
        </p:nvSpPr>
        <p:spPr>
          <a:xfrm>
            <a:off x="543050" y="2093175"/>
            <a:ext cx="4333500" cy="144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Sin embargo, Node también ofrece otras grandes herramientas que el navegador no posee, como el</a:t>
            </a:r>
            <a:r>
              <a:rPr b="1" lang="es" sz="1350">
                <a:solidFill>
                  <a:schemeClr val="dk1"/>
                </a:solidFill>
                <a:latin typeface="DM Sans"/>
                <a:ea typeface="DM Sans"/>
                <a:cs typeface="DM Sans"/>
                <a:sym typeface="DM Sans"/>
              </a:rPr>
              <a:t> File System </a:t>
            </a:r>
            <a:r>
              <a:rPr lang="es" sz="1350">
                <a:solidFill>
                  <a:schemeClr val="dk1"/>
                </a:solidFill>
                <a:latin typeface="DM Sans"/>
                <a:ea typeface="DM Sans"/>
                <a:cs typeface="DM Sans"/>
                <a:sym typeface="DM Sans"/>
              </a:rPr>
              <a:t>(sistema de archivos) o el </a:t>
            </a:r>
            <a:r>
              <a:rPr b="1" lang="es" sz="1350">
                <a:solidFill>
                  <a:schemeClr val="dk1"/>
                </a:solidFill>
                <a:latin typeface="DM Sans"/>
                <a:ea typeface="DM Sans"/>
                <a:cs typeface="DM Sans"/>
                <a:sym typeface="DM Sans"/>
              </a:rPr>
              <a:t>módulo HTTP</a:t>
            </a:r>
            <a:r>
              <a:rPr lang="es" sz="1350">
                <a:solidFill>
                  <a:schemeClr val="dk1"/>
                </a:solidFill>
                <a:latin typeface="DM Sans"/>
                <a:ea typeface="DM Sans"/>
                <a:cs typeface="DM Sans"/>
                <a:sym typeface="DM Sans"/>
              </a:rPr>
              <a:t> para crear servidores web.</a:t>
            </a:r>
            <a:endParaRPr sz="1350">
              <a:latin typeface="DM Sans"/>
              <a:ea typeface="DM Sans"/>
              <a:cs typeface="DM Sans"/>
              <a:sym typeface="DM Sans"/>
            </a:endParaRPr>
          </a:p>
        </p:txBody>
      </p:sp>
      <p:pic>
        <p:nvPicPr>
          <p:cNvPr id="169" name="Google Shape;169;p28"/>
          <p:cNvPicPr preferRelativeResize="0"/>
          <p:nvPr/>
        </p:nvPicPr>
        <p:blipFill>
          <a:blip r:embed="rId3">
            <a:alphaModFix/>
          </a:blip>
          <a:stretch>
            <a:fillRect/>
          </a:stretch>
        </p:blipFill>
        <p:spPr>
          <a:xfrm>
            <a:off x="5641063" y="1949075"/>
            <a:ext cx="2085375" cy="173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nvSpPr>
        <p:spPr>
          <a:xfrm>
            <a:off x="475500" y="649650"/>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Backend con NodeJ</a:t>
            </a:r>
            <a:r>
              <a:rPr b="1" lang="es" sz="4000">
                <a:solidFill>
                  <a:schemeClr val="dk1"/>
                </a:solidFill>
                <a:latin typeface="DM Sans"/>
                <a:ea typeface="DM Sans"/>
                <a:cs typeface="DM Sans"/>
                <a:sym typeface="DM Sans"/>
              </a:rPr>
              <a:t>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175" name="Google Shape;175;p2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6" name="Google Shape;176;p29"/>
          <p:cNvSpPr txBox="1"/>
          <p:nvPr/>
        </p:nvSpPr>
        <p:spPr>
          <a:xfrm>
            <a:off x="549525" y="2192900"/>
            <a:ext cx="44685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Al trabajar en el back no disponemos de la UI del navegador para ir testeando los resultados. La principal herramienta para esto es la </a:t>
            </a:r>
            <a:r>
              <a:rPr b="1" lang="es" sz="1350">
                <a:latin typeface="DM Sans"/>
                <a:ea typeface="DM Sans"/>
                <a:cs typeface="DM Sans"/>
                <a:sym typeface="DM Sans"/>
              </a:rPr>
              <a:t>consola cli (command line interface).</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Con ella podemos ejecutar nuestro programa en el servidor, ver los logs que generamos, visualizar errores y mensajes informativos explícitamente generados por Javascript en tiempo de ejecución dentro del contexto del programa del servidor 🤩.</a:t>
            </a:r>
            <a:endParaRPr sz="1350">
              <a:latin typeface="DM Sans"/>
              <a:ea typeface="DM Sans"/>
              <a:cs typeface="DM Sans"/>
              <a:sym typeface="DM Sans"/>
            </a:endParaRPr>
          </a:p>
        </p:txBody>
      </p:sp>
      <p:pic>
        <p:nvPicPr>
          <p:cNvPr id="177" name="Google Shape;177;p29"/>
          <p:cNvPicPr preferRelativeResize="0"/>
          <p:nvPr/>
        </p:nvPicPr>
        <p:blipFill rotWithShape="1">
          <a:blip r:embed="rId4">
            <a:alphaModFix/>
          </a:blip>
          <a:srcRect b="0" l="18910" r="38905" t="0"/>
          <a:stretch/>
        </p:blipFill>
        <p:spPr>
          <a:xfrm>
            <a:off x="5631400" y="792225"/>
            <a:ext cx="2675625" cy="3559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NPM</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NPM (Node Package Manager)</a:t>
            </a:r>
            <a:endParaRPr b="1" sz="4000">
              <a:solidFill>
                <a:schemeClr val="dk1"/>
              </a:solidFill>
              <a:latin typeface="DM Sans"/>
              <a:ea typeface="DM Sans"/>
              <a:cs typeface="DM Sans"/>
              <a:sym typeface="DM Sans"/>
            </a:endParaRPr>
          </a:p>
        </p:txBody>
      </p:sp>
      <p:sp>
        <p:nvSpPr>
          <p:cNvPr id="188" name="Google Shape;188;p31"/>
          <p:cNvSpPr txBox="1"/>
          <p:nvPr/>
        </p:nvSpPr>
        <p:spPr>
          <a:xfrm>
            <a:off x="473350" y="2115400"/>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 </a:t>
            </a:r>
            <a:r>
              <a:rPr lang="es" sz="1350">
                <a:highlight>
                  <a:schemeClr val="accent4"/>
                </a:highlight>
                <a:latin typeface="DM Sans"/>
                <a:ea typeface="DM Sans"/>
                <a:cs typeface="DM Sans"/>
                <a:sym typeface="DM Sans"/>
              </a:rPr>
              <a:t>repositorio de módulos</a:t>
            </a:r>
            <a:r>
              <a:rPr lang="es" sz="1350">
                <a:latin typeface="DM Sans"/>
                <a:ea typeface="DM Sans"/>
                <a:cs typeface="DM Sans"/>
                <a:sym typeface="DM Sans"/>
              </a:rPr>
              <a:t> de Node. Muchos de esos programas que incorporamos a nuestros proyectos están escritos como paquetes, o módulos, de Node. En el repositorio NPM se listan y alojan para descargarlos e integrarlos a las APPs de forma sencilla 🙌</a:t>
            </a:r>
            <a:endParaRPr sz="1350">
              <a:latin typeface="DM Sans"/>
              <a:ea typeface="DM Sans"/>
              <a:cs typeface="DM Sans"/>
              <a:sym typeface="DM Sans"/>
            </a:endParaRPr>
          </a:p>
        </p:txBody>
      </p:sp>
      <p:sp>
        <p:nvSpPr>
          <p:cNvPr id="189" name="Google Shape;189;p31"/>
          <p:cNvSpPr/>
          <p:nvPr/>
        </p:nvSpPr>
        <p:spPr>
          <a:xfrm>
            <a:off x="4711400" y="2115400"/>
            <a:ext cx="3791400" cy="14844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El </a:t>
            </a:r>
            <a:r>
              <a:rPr b="1" lang="es" sz="1350">
                <a:solidFill>
                  <a:schemeClr val="dk1"/>
                </a:solidFill>
                <a:latin typeface="DM Sans"/>
                <a:ea typeface="DM Sans"/>
                <a:cs typeface="DM Sans"/>
                <a:sym typeface="DM Sans"/>
              </a:rPr>
              <a:t>comando NPM</a:t>
            </a:r>
            <a:r>
              <a:rPr lang="es" sz="1350">
                <a:solidFill>
                  <a:schemeClr val="dk1"/>
                </a:solidFill>
                <a:latin typeface="DM Sans"/>
                <a:ea typeface="DM Sans"/>
                <a:cs typeface="DM Sans"/>
                <a:sym typeface="DM Sans"/>
              </a:rPr>
              <a:t> nos permite acceder a este repositorio y administrar estos paquetes.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El </a:t>
            </a:r>
            <a:r>
              <a:rPr b="1" lang="es" sz="1350">
                <a:solidFill>
                  <a:schemeClr val="dk1"/>
                </a:solidFill>
                <a:latin typeface="DM Sans"/>
                <a:ea typeface="DM Sans"/>
                <a:cs typeface="DM Sans"/>
                <a:sym typeface="DM Sans"/>
              </a:rPr>
              <a:t>comando NPM install </a:t>
            </a:r>
            <a:r>
              <a:rPr lang="es" sz="1350">
                <a:solidFill>
                  <a:schemeClr val="dk1"/>
                </a:solidFill>
                <a:latin typeface="DM Sans"/>
                <a:ea typeface="DM Sans"/>
                <a:cs typeface="DM Sans"/>
                <a:sym typeface="DM Sans"/>
              </a:rPr>
              <a:t>nos permite instalar cualquier módulo disponible en este repositorio.</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NPM (Node Package Manager)</a:t>
            </a:r>
            <a:endParaRPr b="1" sz="4000">
              <a:solidFill>
                <a:schemeClr val="dk1"/>
              </a:solidFill>
              <a:latin typeface="DM Sans"/>
              <a:ea typeface="DM Sans"/>
              <a:cs typeface="DM Sans"/>
              <a:sym typeface="DM Sans"/>
            </a:endParaRPr>
          </a:p>
        </p:txBody>
      </p:sp>
      <p:sp>
        <p:nvSpPr>
          <p:cNvPr id="195" name="Google Shape;195;p32"/>
          <p:cNvSpPr txBox="1"/>
          <p:nvPr/>
        </p:nvSpPr>
        <p:spPr>
          <a:xfrm>
            <a:off x="473350" y="1817550"/>
            <a:ext cx="4642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Veamos un ejemplo: Este comando crea una carpeta </a:t>
            </a:r>
            <a:r>
              <a:rPr b="1" lang="es" sz="1350">
                <a:latin typeface="DM Sans"/>
                <a:ea typeface="DM Sans"/>
                <a:cs typeface="DM Sans"/>
                <a:sym typeface="DM Sans"/>
              </a:rPr>
              <a:t>node_modules</a:t>
            </a:r>
            <a:r>
              <a:rPr lang="es" sz="1350">
                <a:latin typeface="DM Sans"/>
                <a:ea typeface="DM Sans"/>
                <a:cs typeface="DM Sans"/>
                <a:sym typeface="DM Sans"/>
              </a:rPr>
              <a:t> en la cual se alojarán los paquetes instalados. Los mismos se podrán utilizar en nuestras aplicaciones a través del sistema de módulos de JS 👇</a:t>
            </a:r>
            <a:endParaRPr sz="1350">
              <a:latin typeface="DM Sans"/>
              <a:ea typeface="DM Sans"/>
              <a:cs typeface="DM Sans"/>
              <a:sym typeface="DM Sans"/>
            </a:endParaRPr>
          </a:p>
        </p:txBody>
      </p:sp>
      <p:pic>
        <p:nvPicPr>
          <p:cNvPr id="196" name="Google Shape;196;p32"/>
          <p:cNvPicPr preferRelativeResize="0"/>
          <p:nvPr/>
        </p:nvPicPr>
        <p:blipFill>
          <a:blip r:embed="rId3">
            <a:alphaModFix/>
          </a:blip>
          <a:stretch>
            <a:fillRect/>
          </a:stretch>
        </p:blipFill>
        <p:spPr>
          <a:xfrm>
            <a:off x="498400" y="3122350"/>
            <a:ext cx="8147199" cy="1312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475500" y="468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NPM INIT &amp; package.json</a:t>
            </a:r>
            <a:endParaRPr b="1" sz="4000">
              <a:solidFill>
                <a:schemeClr val="dk1"/>
              </a:solidFill>
              <a:latin typeface="DM Sans"/>
              <a:ea typeface="DM Sans"/>
              <a:cs typeface="DM Sans"/>
              <a:sym typeface="DM Sans"/>
            </a:endParaRPr>
          </a:p>
        </p:txBody>
      </p:sp>
      <p:sp>
        <p:nvSpPr>
          <p:cNvPr id="202" name="Google Shape;202;p33"/>
          <p:cNvSpPr/>
          <p:nvPr/>
        </p:nvSpPr>
        <p:spPr>
          <a:xfrm>
            <a:off x="0" y="2536900"/>
            <a:ext cx="9144000" cy="26067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"name"</a:t>
            </a:r>
            <a:r>
              <a:rPr lang="es" sz="1100">
                <a:solidFill>
                  <a:srgbClr val="D4D4D4"/>
                </a:solidFill>
                <a:latin typeface="Courier New"/>
                <a:ea typeface="Courier New"/>
                <a:cs typeface="Courier New"/>
                <a:sym typeface="Courier New"/>
              </a:rPr>
              <a:t>: </a:t>
            </a:r>
            <a:r>
              <a:rPr lang="es" sz="1100">
                <a:solidFill>
                  <a:srgbClr val="CE9178"/>
                </a:solidFill>
                <a:latin typeface="Courier New"/>
                <a:ea typeface="Courier New"/>
                <a:cs typeface="Courier New"/>
                <a:sym typeface="Courier New"/>
              </a:rPr>
              <a:t>"coder"</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"version"</a:t>
            </a:r>
            <a:r>
              <a:rPr lang="es" sz="1100">
                <a:solidFill>
                  <a:srgbClr val="D4D4D4"/>
                </a:solidFill>
                <a:latin typeface="Courier New"/>
                <a:ea typeface="Courier New"/>
                <a:cs typeface="Courier New"/>
                <a:sym typeface="Courier New"/>
              </a:rPr>
              <a:t>: </a:t>
            </a:r>
            <a:r>
              <a:rPr lang="es" sz="1100">
                <a:solidFill>
                  <a:srgbClr val="CE9178"/>
                </a:solidFill>
                <a:latin typeface="Courier New"/>
                <a:ea typeface="Courier New"/>
                <a:cs typeface="Courier New"/>
                <a:sym typeface="Courier New"/>
              </a:rPr>
              <a:t>"1.0.0"</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"description"</a:t>
            </a:r>
            <a:r>
              <a:rPr lang="es" sz="1100">
                <a:solidFill>
                  <a:srgbClr val="D4D4D4"/>
                </a:solidFill>
                <a:latin typeface="Courier New"/>
                <a:ea typeface="Courier New"/>
                <a:cs typeface="Courier New"/>
                <a:sym typeface="Courier New"/>
              </a:rPr>
              <a:t>: </a:t>
            </a:r>
            <a:r>
              <a:rPr lang="es" sz="1100">
                <a:solidFill>
                  <a:srgbClr val="CE9178"/>
                </a:solidFill>
                <a:latin typeface="Courier New"/>
                <a:ea typeface="Courier New"/>
                <a:cs typeface="Courier New"/>
                <a:sym typeface="Courier New"/>
              </a:rPr>
              <a:t>""</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"main"</a:t>
            </a:r>
            <a:r>
              <a:rPr lang="es" sz="1100">
                <a:solidFill>
                  <a:srgbClr val="D4D4D4"/>
                </a:solidFill>
                <a:latin typeface="Courier New"/>
                <a:ea typeface="Courier New"/>
                <a:cs typeface="Courier New"/>
                <a:sym typeface="Courier New"/>
              </a:rPr>
              <a:t>: </a:t>
            </a:r>
            <a:r>
              <a:rPr lang="es" sz="1100">
                <a:solidFill>
                  <a:srgbClr val="CE9178"/>
                </a:solidFill>
                <a:latin typeface="Courier New"/>
                <a:ea typeface="Courier New"/>
                <a:cs typeface="Courier New"/>
                <a:sym typeface="Courier New"/>
              </a:rPr>
              <a:t>"index.js"</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"scripts"</a:t>
            </a:r>
            <a:r>
              <a:rPr lang="es"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"test"</a:t>
            </a:r>
            <a:r>
              <a:rPr lang="es" sz="1100">
                <a:solidFill>
                  <a:srgbClr val="D4D4D4"/>
                </a:solidFill>
                <a:latin typeface="Courier New"/>
                <a:ea typeface="Courier New"/>
                <a:cs typeface="Courier New"/>
                <a:sym typeface="Courier New"/>
              </a:rPr>
              <a:t>: </a:t>
            </a:r>
            <a:r>
              <a:rPr lang="es" sz="1100">
                <a:solidFill>
                  <a:srgbClr val="CE9178"/>
                </a:solidFill>
                <a:latin typeface="Courier New"/>
                <a:ea typeface="Courier New"/>
                <a:cs typeface="Courier New"/>
                <a:sym typeface="Courier New"/>
              </a:rPr>
              <a:t>"echo </a:t>
            </a:r>
            <a:r>
              <a:rPr lang="es" sz="1100">
                <a:solidFill>
                  <a:srgbClr val="D7BA7D"/>
                </a:solidFill>
                <a:latin typeface="Courier New"/>
                <a:ea typeface="Courier New"/>
                <a:cs typeface="Courier New"/>
                <a:sym typeface="Courier New"/>
              </a:rPr>
              <a:t>\"</a:t>
            </a:r>
            <a:r>
              <a:rPr lang="es" sz="1100">
                <a:solidFill>
                  <a:srgbClr val="CE9178"/>
                </a:solidFill>
                <a:latin typeface="Courier New"/>
                <a:ea typeface="Courier New"/>
                <a:cs typeface="Courier New"/>
                <a:sym typeface="Courier New"/>
              </a:rPr>
              <a:t>Error: no test specified</a:t>
            </a:r>
            <a:r>
              <a:rPr lang="es" sz="1100">
                <a:solidFill>
                  <a:srgbClr val="D7BA7D"/>
                </a:solidFill>
                <a:latin typeface="Courier New"/>
                <a:ea typeface="Courier New"/>
                <a:cs typeface="Courier New"/>
                <a:sym typeface="Courier New"/>
              </a:rPr>
              <a:t>\"</a:t>
            </a:r>
            <a:r>
              <a:rPr lang="es" sz="1100">
                <a:solidFill>
                  <a:srgbClr val="CE9178"/>
                </a:solidFill>
                <a:latin typeface="Courier New"/>
                <a:ea typeface="Courier New"/>
                <a:cs typeface="Courier New"/>
                <a:sym typeface="Courier New"/>
              </a:rPr>
              <a:t> &amp;&amp; exit 1"</a:t>
            </a:r>
            <a:endParaRPr sz="110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"author"</a:t>
            </a:r>
            <a:r>
              <a:rPr lang="es" sz="1100">
                <a:solidFill>
                  <a:srgbClr val="D4D4D4"/>
                </a:solidFill>
                <a:latin typeface="Courier New"/>
                <a:ea typeface="Courier New"/>
                <a:cs typeface="Courier New"/>
                <a:sym typeface="Courier New"/>
              </a:rPr>
              <a:t>: </a:t>
            </a:r>
            <a:r>
              <a:rPr lang="es" sz="1100">
                <a:solidFill>
                  <a:srgbClr val="CE9178"/>
                </a:solidFill>
                <a:latin typeface="Courier New"/>
                <a:ea typeface="Courier New"/>
                <a:cs typeface="Courier New"/>
                <a:sym typeface="Courier New"/>
              </a:rPr>
              <a:t>""</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"license"</a:t>
            </a:r>
            <a:r>
              <a:rPr lang="es" sz="1100">
                <a:solidFill>
                  <a:srgbClr val="D4D4D4"/>
                </a:solidFill>
                <a:latin typeface="Courier New"/>
                <a:ea typeface="Courier New"/>
                <a:cs typeface="Courier New"/>
                <a:sym typeface="Courier New"/>
              </a:rPr>
              <a:t>: </a:t>
            </a:r>
            <a:r>
              <a:rPr lang="es" sz="1100">
                <a:solidFill>
                  <a:srgbClr val="CE9178"/>
                </a:solidFill>
                <a:latin typeface="Courier New"/>
                <a:ea typeface="Courier New"/>
                <a:cs typeface="Courier New"/>
                <a:sym typeface="Courier New"/>
              </a:rPr>
              <a:t>"ISC"</a:t>
            </a:r>
            <a:endParaRPr sz="110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a:t>
            </a:r>
            <a:endParaRPr sz="1100">
              <a:solidFill>
                <a:schemeClr val="dk1"/>
              </a:solidFill>
            </a:endParaRPr>
          </a:p>
        </p:txBody>
      </p:sp>
      <p:sp>
        <p:nvSpPr>
          <p:cNvPr id="203" name="Google Shape;203;p33"/>
          <p:cNvSpPr txBox="1"/>
          <p:nvPr/>
        </p:nvSpPr>
        <p:spPr>
          <a:xfrm>
            <a:off x="475500" y="1225538"/>
            <a:ext cx="5116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00">
                <a:latin typeface="DM Sans"/>
                <a:ea typeface="DM Sans"/>
                <a:cs typeface="DM Sans"/>
                <a:sym typeface="DM Sans"/>
              </a:rPr>
              <a:t>El comando </a:t>
            </a:r>
            <a:r>
              <a:rPr b="1" lang="es" sz="1200">
                <a:latin typeface="DM Sans"/>
                <a:ea typeface="DM Sans"/>
                <a:cs typeface="DM Sans"/>
                <a:sym typeface="DM Sans"/>
              </a:rPr>
              <a:t>npm init</a:t>
            </a:r>
            <a:r>
              <a:rPr lang="es" sz="1200">
                <a:latin typeface="DM Sans"/>
                <a:ea typeface="DM Sans"/>
                <a:cs typeface="DM Sans"/>
                <a:sym typeface="DM Sans"/>
              </a:rPr>
              <a:t> crea un archivo llamado </a:t>
            </a:r>
            <a:r>
              <a:rPr b="1" lang="es" sz="1200">
                <a:latin typeface="DM Sans"/>
                <a:ea typeface="DM Sans"/>
                <a:cs typeface="DM Sans"/>
                <a:sym typeface="DM Sans"/>
              </a:rPr>
              <a:t>package.json</a:t>
            </a:r>
            <a:r>
              <a:rPr lang="es" sz="1200">
                <a:latin typeface="DM Sans"/>
                <a:ea typeface="DM Sans"/>
                <a:cs typeface="DM Sans"/>
                <a:sym typeface="DM Sans"/>
              </a:rPr>
              <a:t> que contiene información sobre nuestra app, como nombre, autor, versión, dependencias, etcétera.</a:t>
            </a:r>
            <a:endParaRPr sz="1200">
              <a:latin typeface="DM Sans"/>
              <a:ea typeface="DM Sans"/>
              <a:cs typeface="DM Sans"/>
              <a:sym typeface="DM Sans"/>
            </a:endParaRPr>
          </a:p>
          <a:p>
            <a:pPr indent="0" lvl="0" marL="0" rtl="0" algn="l">
              <a:spcBef>
                <a:spcPts val="0"/>
              </a:spcBef>
              <a:spcAft>
                <a:spcPts val="0"/>
              </a:spcAft>
              <a:buNone/>
            </a:pPr>
            <a:r>
              <a:rPr lang="es" sz="1200">
                <a:latin typeface="DM Sans"/>
                <a:ea typeface="DM Sans"/>
                <a:cs typeface="DM Sans"/>
                <a:sym typeface="DM Sans"/>
              </a:rPr>
              <a:t>¿Cómo lo hacemos? 💬 Abrimos nuestro proyecto y </a:t>
            </a:r>
            <a:r>
              <a:rPr lang="es" sz="1200">
                <a:highlight>
                  <a:schemeClr val="accent4"/>
                </a:highlight>
                <a:latin typeface="DM Sans"/>
                <a:ea typeface="DM Sans"/>
                <a:cs typeface="DM Sans"/>
                <a:sym typeface="DM Sans"/>
              </a:rPr>
              <a:t>corremos el comando npm init</a:t>
            </a:r>
            <a:r>
              <a:rPr lang="es" sz="1200">
                <a:latin typeface="DM Sans"/>
                <a:ea typeface="DM Sans"/>
                <a:cs typeface="DM Sans"/>
                <a:sym typeface="DM Sans"/>
              </a:rPr>
              <a:t>. Aceptamos todas las opciones y tendríamos un archivo como el siguiente:</a:t>
            </a:r>
            <a:endParaRPr sz="1200">
              <a:latin typeface="DM Sans"/>
              <a:ea typeface="DM Sans"/>
              <a:cs typeface="DM Sans"/>
              <a:sym typeface="DM Sans"/>
            </a:endParaRPr>
          </a:p>
        </p:txBody>
      </p:sp>
      <p:pic>
        <p:nvPicPr>
          <p:cNvPr id="204" name="Google Shape;204;p33"/>
          <p:cNvPicPr preferRelativeResize="0"/>
          <p:nvPr/>
        </p:nvPicPr>
        <p:blipFill>
          <a:blip r:embed="rId3">
            <a:alphaModFix/>
          </a:blip>
          <a:stretch>
            <a:fillRect/>
          </a:stretch>
        </p:blipFill>
        <p:spPr>
          <a:xfrm>
            <a:off x="7801850" y="4742225"/>
            <a:ext cx="1068826" cy="24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Frameworks &amp; Node JS</a:t>
            </a:r>
            <a:endParaRPr b="1" sz="4000">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17.</a:t>
            </a:r>
            <a:r>
              <a:rPr lang="es" sz="1800">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JAVASCRIPT</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nvSpPr>
        <p:spPr>
          <a:xfrm>
            <a:off x="475500" y="649650"/>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INIT NPM &amp; package.json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10" name="Google Shape;210;p3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11" name="Google Shape;211;p34"/>
          <p:cNvSpPr txBox="1"/>
          <p:nvPr/>
        </p:nvSpPr>
        <p:spPr>
          <a:xfrm>
            <a:off x="549525" y="2192900"/>
            <a:ext cx="44685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qué es útil </a:t>
            </a:r>
            <a:r>
              <a:rPr b="1" lang="es" sz="1350">
                <a:latin typeface="DM Sans"/>
                <a:ea typeface="DM Sans"/>
                <a:cs typeface="DM Sans"/>
                <a:sym typeface="DM Sans"/>
              </a:rPr>
              <a:t>INIT NPM &amp; package.json</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Lo que vimos en el ejemplo es útil cuando clonamos otros proyectos de algún repositorio y necesitamos reinstalar todos los paquetes necesarios para que funcione. En el apartado </a:t>
            </a:r>
            <a:r>
              <a:rPr b="1" lang="es" sz="1350">
                <a:latin typeface="DM Sans"/>
                <a:ea typeface="DM Sans"/>
                <a:cs typeface="DM Sans"/>
                <a:sym typeface="DM Sans"/>
              </a:rPr>
              <a:t>scripts</a:t>
            </a:r>
            <a:r>
              <a:rPr lang="es" sz="1350">
                <a:latin typeface="DM Sans"/>
                <a:ea typeface="DM Sans"/>
                <a:cs typeface="DM Sans"/>
                <a:sym typeface="DM Sans"/>
              </a:rPr>
              <a:t> se pueden listar comandos para la CLI a correr a través de NPM.</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12" name="Google Shape;212;p34"/>
          <p:cNvPicPr preferRelativeResize="0"/>
          <p:nvPr/>
        </p:nvPicPr>
        <p:blipFill rotWithShape="1">
          <a:blip r:embed="rId4">
            <a:alphaModFix/>
          </a:blip>
          <a:srcRect b="0" l="25387" r="28072" t="0"/>
          <a:stretch/>
        </p:blipFill>
        <p:spPr>
          <a:xfrm>
            <a:off x="5645300" y="760288"/>
            <a:ext cx="2655375" cy="362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Node y NPM</a:t>
            </a:r>
            <a:endParaRPr b="1" sz="4000">
              <a:solidFill>
                <a:schemeClr val="dk1"/>
              </a:solidFill>
              <a:latin typeface="DM Sans"/>
              <a:ea typeface="DM Sans"/>
              <a:cs typeface="DM Sans"/>
              <a:sym typeface="DM Sans"/>
            </a:endParaRPr>
          </a:p>
        </p:txBody>
      </p:sp>
      <p:sp>
        <p:nvSpPr>
          <p:cNvPr id="218" name="Google Shape;218;p35"/>
          <p:cNvSpPr txBox="1"/>
          <p:nvPr/>
        </p:nvSpPr>
        <p:spPr>
          <a:xfrm>
            <a:off x="475500" y="2486625"/>
            <a:ext cx="431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Aparte del Backend, los principales frameworks de Frontend tienen ambientes de desarrollo que trabajan con </a:t>
            </a:r>
            <a:r>
              <a:rPr b="1" lang="es" sz="1350">
                <a:latin typeface="DM Sans"/>
                <a:ea typeface="DM Sans"/>
                <a:cs typeface="DM Sans"/>
                <a:sym typeface="DM Sans"/>
              </a:rPr>
              <a:t>Node</a:t>
            </a:r>
            <a:r>
              <a:rPr lang="es" sz="1350">
                <a:latin typeface="DM Sans"/>
                <a:ea typeface="DM Sans"/>
                <a:cs typeface="DM Sans"/>
                <a:sym typeface="DM Sans"/>
              </a:rPr>
              <a:t> y con </a:t>
            </a:r>
            <a:r>
              <a:rPr b="1" lang="es" sz="1350">
                <a:latin typeface="DM Sans"/>
                <a:ea typeface="DM Sans"/>
                <a:cs typeface="DM Sans"/>
                <a:sym typeface="DM Sans"/>
              </a:rPr>
              <a:t>NPM</a:t>
            </a:r>
            <a:r>
              <a:rPr lang="es" sz="1350">
                <a:latin typeface="DM Sans"/>
                <a:ea typeface="DM Sans"/>
                <a:cs typeface="DM Sans"/>
                <a:sym typeface="DM Sans"/>
              </a:rPr>
              <a:t> para instalar y manipular módulos y el proyecto en general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NPM, Node, y el package es algo con lo que trabajarán habitualmente al perfeccionarse en Backend y Frontend 👏.</a:t>
            </a:r>
            <a:endParaRPr sz="1350">
              <a:latin typeface="DM Sans"/>
              <a:ea typeface="DM Sans"/>
              <a:cs typeface="DM Sans"/>
              <a:sym typeface="DM Sans"/>
            </a:endParaRPr>
          </a:p>
        </p:txBody>
      </p:sp>
      <p:sp>
        <p:nvSpPr>
          <p:cNvPr id="219" name="Google Shape;219;p35"/>
          <p:cNvSpPr/>
          <p:nvPr/>
        </p:nvSpPr>
        <p:spPr>
          <a:xfrm>
            <a:off x="543625" y="1628525"/>
            <a:ext cx="3749700" cy="5880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350">
                <a:latin typeface="DM Sans"/>
                <a:ea typeface="DM Sans"/>
                <a:cs typeface="DM Sans"/>
                <a:sym typeface="DM Sans"/>
              </a:rPr>
              <a:t>Ahora bien… ¿</a:t>
            </a:r>
            <a:r>
              <a:rPr lang="es" sz="1350">
                <a:latin typeface="DM Sans"/>
                <a:ea typeface="DM Sans"/>
                <a:cs typeface="DM Sans"/>
                <a:sym typeface="DM Sans"/>
              </a:rPr>
              <a:t>Por</a:t>
            </a:r>
            <a:r>
              <a:rPr lang="es" sz="1350">
                <a:latin typeface="DM Sans"/>
                <a:ea typeface="DM Sans"/>
                <a:cs typeface="DM Sans"/>
                <a:sym typeface="DM Sans"/>
              </a:rPr>
              <a:t> qué vemos esto?</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25" name="Google Shape;225;p3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Los caminos del Front </a:t>
            </a:r>
            <a:endParaRPr b="1" sz="4000">
              <a:solidFill>
                <a:srgbClr val="EA90FF"/>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React JS, Angular y Vue JS</a:t>
            </a:r>
            <a:endParaRPr b="1" sz="4000">
              <a:solidFill>
                <a:schemeClr val="dk1"/>
              </a:solidFill>
              <a:latin typeface="DM Sans"/>
              <a:ea typeface="DM Sans"/>
              <a:cs typeface="DM Sans"/>
              <a:sym typeface="DM Sans"/>
            </a:endParaRPr>
          </a:p>
        </p:txBody>
      </p:sp>
      <p:sp>
        <p:nvSpPr>
          <p:cNvPr id="236" name="Google Shape;236;p38"/>
          <p:cNvSpPr txBox="1"/>
          <p:nvPr/>
        </p:nvSpPr>
        <p:spPr>
          <a:xfrm>
            <a:off x="473350" y="1594550"/>
            <a:ext cx="4900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el mercado laboral actual es </a:t>
            </a:r>
            <a:r>
              <a:rPr b="1" lang="es" sz="1350">
                <a:latin typeface="DM Sans"/>
                <a:ea typeface="DM Sans"/>
                <a:cs typeface="DM Sans"/>
                <a:sym typeface="DM Sans"/>
              </a:rPr>
              <a:t>indispensable</a:t>
            </a:r>
            <a:r>
              <a:rPr lang="es" sz="1350">
                <a:latin typeface="DM Sans"/>
                <a:ea typeface="DM Sans"/>
                <a:cs typeface="DM Sans"/>
                <a:sym typeface="DM Sans"/>
              </a:rPr>
              <a:t> dominar alguna de las librerías o frameworks populares de JavaScript para desarrollar aplicaciones Frontend.</a:t>
            </a:r>
            <a:endParaRPr sz="1350">
              <a:latin typeface="DM Sans"/>
              <a:ea typeface="DM Sans"/>
              <a:cs typeface="DM Sans"/>
              <a:sym typeface="DM Sans"/>
            </a:endParaRPr>
          </a:p>
        </p:txBody>
      </p:sp>
      <p:sp>
        <p:nvSpPr>
          <p:cNvPr id="237" name="Google Shape;237;p38"/>
          <p:cNvSpPr txBox="1"/>
          <p:nvPr/>
        </p:nvSpPr>
        <p:spPr>
          <a:xfrm>
            <a:off x="2881950" y="2693625"/>
            <a:ext cx="33801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Veamos cuáles son:</a:t>
            </a:r>
            <a:endParaRPr sz="1350">
              <a:latin typeface="DM Sans"/>
              <a:ea typeface="DM Sans"/>
              <a:cs typeface="DM Sans"/>
              <a:sym typeface="DM Sans"/>
            </a:endParaRPr>
          </a:p>
        </p:txBody>
      </p:sp>
      <p:cxnSp>
        <p:nvCxnSpPr>
          <p:cNvPr id="238" name="Google Shape;238;p38"/>
          <p:cNvCxnSpPr>
            <a:endCxn id="239" idx="0"/>
          </p:cNvCxnSpPr>
          <p:nvPr/>
        </p:nvCxnSpPr>
        <p:spPr>
          <a:xfrm flipH="1">
            <a:off x="1995175" y="3169025"/>
            <a:ext cx="2576700" cy="611400"/>
          </a:xfrm>
          <a:prstGeom prst="bentConnector2">
            <a:avLst/>
          </a:prstGeom>
          <a:noFill/>
          <a:ln cap="flat" cmpd="sng" w="19050">
            <a:solidFill>
              <a:srgbClr val="EEEEEE"/>
            </a:solidFill>
            <a:prstDash val="solid"/>
            <a:round/>
            <a:headEnd len="med" w="med" type="none"/>
            <a:tailEnd len="med" w="med" type="none"/>
          </a:ln>
        </p:spPr>
      </p:cxnSp>
      <p:cxnSp>
        <p:nvCxnSpPr>
          <p:cNvPr id="240" name="Google Shape;240;p38"/>
          <p:cNvCxnSpPr>
            <a:stCxn id="237" idx="2"/>
            <a:endCxn id="241" idx="0"/>
          </p:cNvCxnSpPr>
          <p:nvPr/>
        </p:nvCxnSpPr>
        <p:spPr>
          <a:xfrm flipH="1" rot="-5400000">
            <a:off x="4225050" y="3432975"/>
            <a:ext cx="694500" cy="600"/>
          </a:xfrm>
          <a:prstGeom prst="bentConnector3">
            <a:avLst>
              <a:gd fmla="val 49993" name="adj1"/>
            </a:avLst>
          </a:prstGeom>
          <a:noFill/>
          <a:ln cap="flat" cmpd="sng" w="19050">
            <a:solidFill>
              <a:srgbClr val="EEEEEE"/>
            </a:solidFill>
            <a:prstDash val="solid"/>
            <a:round/>
            <a:headEnd len="med" w="med" type="none"/>
            <a:tailEnd len="med" w="med" type="none"/>
          </a:ln>
        </p:spPr>
      </p:cxnSp>
      <p:cxnSp>
        <p:nvCxnSpPr>
          <p:cNvPr id="242" name="Google Shape;242;p38"/>
          <p:cNvCxnSpPr>
            <a:endCxn id="243" idx="0"/>
          </p:cNvCxnSpPr>
          <p:nvPr/>
        </p:nvCxnSpPr>
        <p:spPr>
          <a:xfrm>
            <a:off x="4572125" y="3169025"/>
            <a:ext cx="2576700" cy="611400"/>
          </a:xfrm>
          <a:prstGeom prst="bentConnector2">
            <a:avLst/>
          </a:prstGeom>
          <a:noFill/>
          <a:ln cap="flat" cmpd="sng" w="19050">
            <a:solidFill>
              <a:srgbClr val="EEEEEE"/>
            </a:solidFill>
            <a:prstDash val="solid"/>
            <a:round/>
            <a:headEnd len="med" w="med" type="none"/>
            <a:tailEnd len="med" w="med" type="none"/>
          </a:ln>
        </p:spPr>
      </p:cxnSp>
      <p:sp>
        <p:nvSpPr>
          <p:cNvPr id="239" name="Google Shape;239;p38"/>
          <p:cNvSpPr/>
          <p:nvPr/>
        </p:nvSpPr>
        <p:spPr>
          <a:xfrm>
            <a:off x="1072525" y="3780425"/>
            <a:ext cx="1845300" cy="340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50">
                <a:latin typeface="DM Sans"/>
                <a:ea typeface="DM Sans"/>
                <a:cs typeface="DM Sans"/>
                <a:sym typeface="DM Sans"/>
              </a:rPr>
              <a:t>REACT JS</a:t>
            </a:r>
            <a:endParaRPr sz="1350">
              <a:latin typeface="DM Sans"/>
              <a:ea typeface="DM Sans"/>
              <a:cs typeface="DM Sans"/>
              <a:sym typeface="DM Sans"/>
            </a:endParaRPr>
          </a:p>
        </p:txBody>
      </p:sp>
      <p:sp>
        <p:nvSpPr>
          <p:cNvPr id="241" name="Google Shape;241;p38"/>
          <p:cNvSpPr/>
          <p:nvPr/>
        </p:nvSpPr>
        <p:spPr>
          <a:xfrm>
            <a:off x="3649350" y="3780425"/>
            <a:ext cx="1845300" cy="340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50">
                <a:latin typeface="DM Sans"/>
                <a:ea typeface="DM Sans"/>
                <a:cs typeface="DM Sans"/>
                <a:sym typeface="DM Sans"/>
              </a:rPr>
              <a:t>ANGULAR</a:t>
            </a:r>
            <a:endParaRPr sz="1350">
              <a:latin typeface="DM Sans"/>
              <a:ea typeface="DM Sans"/>
              <a:cs typeface="DM Sans"/>
              <a:sym typeface="DM Sans"/>
            </a:endParaRPr>
          </a:p>
        </p:txBody>
      </p:sp>
      <p:sp>
        <p:nvSpPr>
          <p:cNvPr id="243" name="Google Shape;243;p38"/>
          <p:cNvSpPr/>
          <p:nvPr/>
        </p:nvSpPr>
        <p:spPr>
          <a:xfrm>
            <a:off x="6226175" y="3780425"/>
            <a:ext cx="1845300" cy="340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50">
                <a:latin typeface="DM Sans"/>
                <a:ea typeface="DM Sans"/>
                <a:cs typeface="DM Sans"/>
                <a:sym typeface="DM Sans"/>
              </a:rPr>
              <a:t>VUE JS</a:t>
            </a:r>
            <a:endParaRPr sz="135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nvSpPr>
        <p:spPr>
          <a:xfrm>
            <a:off x="4733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React JS, Angular y Vue JS</a:t>
            </a:r>
            <a:endParaRPr b="1" sz="3000">
              <a:solidFill>
                <a:schemeClr val="dk1"/>
              </a:solidFill>
              <a:latin typeface="DM Sans"/>
              <a:ea typeface="DM Sans"/>
              <a:cs typeface="DM Sans"/>
              <a:sym typeface="DM Sans"/>
            </a:endParaRPr>
          </a:p>
        </p:txBody>
      </p:sp>
      <p:sp>
        <p:nvSpPr>
          <p:cNvPr id="249" name="Google Shape;249;p39"/>
          <p:cNvSpPr txBox="1"/>
          <p:nvPr/>
        </p:nvSpPr>
        <p:spPr>
          <a:xfrm>
            <a:off x="473350" y="1343625"/>
            <a:ext cx="4900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¿Cuál es más popular? 🌟</a:t>
            </a:r>
            <a:endParaRPr sz="1350">
              <a:latin typeface="DM Sans"/>
              <a:ea typeface="DM Sans"/>
              <a:cs typeface="DM Sans"/>
              <a:sym typeface="DM Sans"/>
            </a:endParaRPr>
          </a:p>
        </p:txBody>
      </p:sp>
      <p:pic>
        <p:nvPicPr>
          <p:cNvPr id="250" name="Google Shape;250;p39"/>
          <p:cNvPicPr preferRelativeResize="0"/>
          <p:nvPr/>
        </p:nvPicPr>
        <p:blipFill>
          <a:blip r:embed="rId3">
            <a:alphaModFix/>
          </a:blip>
          <a:stretch>
            <a:fillRect/>
          </a:stretch>
        </p:blipFill>
        <p:spPr>
          <a:xfrm>
            <a:off x="475500" y="1851701"/>
            <a:ext cx="6880050" cy="994300"/>
          </a:xfrm>
          <a:prstGeom prst="rect">
            <a:avLst/>
          </a:prstGeom>
          <a:noFill/>
          <a:ln>
            <a:noFill/>
          </a:ln>
        </p:spPr>
      </p:pic>
      <p:pic>
        <p:nvPicPr>
          <p:cNvPr id="251" name="Google Shape;251;p39"/>
          <p:cNvPicPr preferRelativeResize="0"/>
          <p:nvPr/>
        </p:nvPicPr>
        <p:blipFill>
          <a:blip r:embed="rId4">
            <a:alphaModFix/>
          </a:blip>
          <a:stretch>
            <a:fillRect/>
          </a:stretch>
        </p:blipFill>
        <p:spPr>
          <a:xfrm>
            <a:off x="475500" y="2804175"/>
            <a:ext cx="6880050" cy="19407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nvSpPr>
        <p:spPr>
          <a:xfrm>
            <a:off x="4733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React JS, Angular y Vue JS</a:t>
            </a:r>
            <a:endParaRPr b="1" sz="3000">
              <a:solidFill>
                <a:schemeClr val="dk1"/>
              </a:solidFill>
              <a:latin typeface="DM Sans"/>
              <a:ea typeface="DM Sans"/>
              <a:cs typeface="DM Sans"/>
              <a:sym typeface="DM Sans"/>
            </a:endParaRPr>
          </a:p>
        </p:txBody>
      </p:sp>
      <p:sp>
        <p:nvSpPr>
          <p:cNvPr id="257" name="Google Shape;257;p40"/>
          <p:cNvSpPr txBox="1"/>
          <p:nvPr/>
        </p:nvSpPr>
        <p:spPr>
          <a:xfrm>
            <a:off x="473350" y="1343625"/>
            <a:ext cx="4900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se refleja esto en el mercado laboral? 👷‍♀️</a:t>
            </a:r>
            <a:endParaRPr sz="1350">
              <a:latin typeface="DM Sans"/>
              <a:ea typeface="DM Sans"/>
              <a:cs typeface="DM Sans"/>
              <a:sym typeface="DM Sans"/>
            </a:endParaRPr>
          </a:p>
        </p:txBody>
      </p:sp>
      <p:pic>
        <p:nvPicPr>
          <p:cNvPr id="258" name="Google Shape;258;p40"/>
          <p:cNvPicPr preferRelativeResize="0"/>
          <p:nvPr/>
        </p:nvPicPr>
        <p:blipFill rotWithShape="1">
          <a:blip r:embed="rId3">
            <a:alphaModFix/>
          </a:blip>
          <a:srcRect b="-1387" l="-2055" r="-729" t="-1397"/>
          <a:stretch/>
        </p:blipFill>
        <p:spPr>
          <a:xfrm>
            <a:off x="473350" y="1736031"/>
            <a:ext cx="8141100" cy="29751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SPA</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recordar</a:t>
            </a:r>
            <a:endParaRPr b="1" sz="3500">
              <a:solidFill>
                <a:srgbClr val="EAFF6A"/>
              </a:solidFill>
              <a:latin typeface="DM Sans"/>
              <a:ea typeface="DM Sans"/>
              <a:cs typeface="DM Sans"/>
              <a:sym typeface="DM Sans"/>
            </a:endParaRPr>
          </a:p>
        </p:txBody>
      </p:sp>
      <p:sp>
        <p:nvSpPr>
          <p:cNvPr id="269" name="Google Shape;269;p42"/>
          <p:cNvSpPr txBox="1"/>
          <p:nvPr/>
        </p:nvSpPr>
        <p:spPr>
          <a:xfrm>
            <a:off x="473375" y="2251900"/>
            <a:ext cx="71694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solidFill>
                  <a:srgbClr val="B7B7B7"/>
                </a:solidFill>
                <a:latin typeface="DM Sans"/>
                <a:ea typeface="DM Sans"/>
                <a:cs typeface="DM Sans"/>
                <a:sym typeface="DM Sans"/>
              </a:rPr>
              <a:t>Una SPA (Simple Page Application), o </a:t>
            </a:r>
            <a:r>
              <a:rPr b="1" lang="es" sz="2300">
                <a:solidFill>
                  <a:srgbClr val="B7B7B7"/>
                </a:solidFill>
                <a:latin typeface="DM Sans"/>
                <a:ea typeface="DM Sans"/>
                <a:cs typeface="DM Sans"/>
                <a:sym typeface="DM Sans"/>
              </a:rPr>
              <a:t>aplicación de una sola página</a:t>
            </a:r>
            <a:r>
              <a:rPr lang="es" sz="2300">
                <a:solidFill>
                  <a:srgbClr val="B7B7B7"/>
                </a:solidFill>
                <a:latin typeface="DM Sans"/>
                <a:ea typeface="DM Sans"/>
                <a:cs typeface="DM Sans"/>
                <a:sym typeface="DM Sans"/>
              </a:rPr>
              <a:t>, es una web app que consiste de un único archivo html que se carga al ingresar al sitio, y el resto de la navegación y cambios de página se da mediante modificación dinámica del DOM con Javascript.</a:t>
            </a:r>
            <a:endParaRPr b="1" sz="2500">
              <a:solidFill>
                <a:srgbClr val="B7B7B7"/>
              </a:solidFill>
              <a:latin typeface="Helvetica Neue"/>
              <a:ea typeface="Helvetica Neue"/>
              <a:cs typeface="Helvetica Neue"/>
              <a:sym typeface="Helvetica Neue"/>
            </a:endParaRPr>
          </a:p>
        </p:txBody>
      </p:sp>
      <p:sp>
        <p:nvSpPr>
          <p:cNvPr id="270" name="Google Shape;270;p42"/>
          <p:cNvSpPr/>
          <p:nvPr/>
        </p:nvSpPr>
        <p:spPr>
          <a:xfrm>
            <a:off x="473370" y="619431"/>
            <a:ext cx="738905" cy="738905"/>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2"/>
          <p:cNvSpPr txBox="1"/>
          <p:nvPr/>
        </p:nvSpPr>
        <p:spPr>
          <a:xfrm>
            <a:off x="475500" y="1574800"/>
            <a:ext cx="610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200">
                <a:solidFill>
                  <a:schemeClr val="lt1"/>
                </a:solidFill>
                <a:latin typeface="DM Sans"/>
                <a:ea typeface="DM Sans"/>
                <a:cs typeface="DM Sans"/>
                <a:sym typeface="DM Sans"/>
              </a:rPr>
              <a:t>¿Qué es una SPA?</a:t>
            </a:r>
            <a:endParaRPr b="1"/>
          </a:p>
        </p:txBody>
      </p:sp>
      <p:grpSp>
        <p:nvGrpSpPr>
          <p:cNvPr id="272" name="Google Shape;272;p42"/>
          <p:cNvGrpSpPr/>
          <p:nvPr/>
        </p:nvGrpSpPr>
        <p:grpSpPr>
          <a:xfrm>
            <a:off x="550329" y="696384"/>
            <a:ext cx="585003" cy="585003"/>
            <a:chOff x="4616400" y="1950761"/>
            <a:chExt cx="431100" cy="431100"/>
          </a:xfrm>
        </p:grpSpPr>
        <p:sp>
          <p:nvSpPr>
            <p:cNvPr id="273" name="Google Shape;273;p42"/>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42" title="ícono de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SPA</a:t>
            </a:r>
            <a:endParaRPr b="1" sz="4000">
              <a:solidFill>
                <a:schemeClr val="dk1"/>
              </a:solidFill>
              <a:latin typeface="DM Sans"/>
              <a:ea typeface="DM Sans"/>
              <a:cs typeface="DM Sans"/>
              <a:sym typeface="DM Sans"/>
            </a:endParaRPr>
          </a:p>
        </p:txBody>
      </p:sp>
      <p:sp>
        <p:nvSpPr>
          <p:cNvPr id="280" name="Google Shape;280;p43"/>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Una SPA tiene el propósito de brindar una experiencia más fluida al usuario, mejorando la performance y velocidad 👤.</a:t>
            </a:r>
            <a:endParaRPr sz="1350">
              <a:latin typeface="DM Sans"/>
              <a:ea typeface="DM Sans"/>
              <a:cs typeface="DM Sans"/>
              <a:sym typeface="DM Sans"/>
            </a:endParaRPr>
          </a:p>
        </p:txBody>
      </p:sp>
      <p:sp>
        <p:nvSpPr>
          <p:cNvPr id="281" name="Google Shape;281;p43"/>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 qué manera hace esto? 🙀 En ella, todos los códigos de HTML, JavaScript, y CSS se cargan una sola vez​ o los recursos necesarios se cargan dinámicamente cuando lo requiera la página, normalmente </a:t>
            </a:r>
            <a:r>
              <a:rPr lang="es" sz="1350">
                <a:highlight>
                  <a:schemeClr val="accent6"/>
                </a:highlight>
                <a:latin typeface="DM Sans"/>
                <a:ea typeface="DM Sans"/>
                <a:cs typeface="DM Sans"/>
                <a:sym typeface="DM Sans"/>
              </a:rPr>
              <a:t>como respuesta a las acciones del usuario.</a:t>
            </a:r>
            <a:endParaRPr sz="1350">
              <a:highlight>
                <a:schemeClr val="accent6"/>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2" name="Google Shape;62;p17"/>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qué es NodeJS y NPM</a:t>
            </a:r>
            <a:endParaRPr sz="1350">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64" name="Google Shape;64;p17"/>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Aprender </a:t>
            </a:r>
            <a:r>
              <a:rPr lang="es" sz="1350">
                <a:solidFill>
                  <a:schemeClr val="lt1"/>
                </a:solidFill>
                <a:latin typeface="DM Sans"/>
                <a:ea typeface="DM Sans"/>
                <a:cs typeface="DM Sans"/>
                <a:sym typeface="DM Sans"/>
              </a:rPr>
              <a:t>a ejecutar archivos con Node e iniciar proyectos con NPM</a:t>
            </a:r>
            <a:endParaRPr sz="1350">
              <a:solidFill>
                <a:schemeClr val="lt1"/>
              </a:solidFill>
              <a:latin typeface="DM Sans"/>
              <a:ea typeface="DM Sans"/>
              <a:cs typeface="DM Sans"/>
              <a:sym typeface="DM Sans"/>
            </a:endParaRPr>
          </a:p>
        </p:txBody>
      </p:sp>
      <p:pic>
        <p:nvPicPr>
          <p:cNvPr id="65" name="Google Shape;65;p17"/>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66" name="Google Shape;66;p17"/>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Entender </a:t>
            </a:r>
            <a:r>
              <a:rPr lang="es" sz="1350">
                <a:solidFill>
                  <a:schemeClr val="lt1"/>
                </a:solidFill>
                <a:latin typeface="DM Sans"/>
                <a:ea typeface="DM Sans"/>
                <a:cs typeface="DM Sans"/>
                <a:sym typeface="DM Sans"/>
              </a:rPr>
              <a:t>los conceptos de SPA y MVC</a:t>
            </a:r>
            <a:endParaRPr sz="1350">
              <a:solidFill>
                <a:schemeClr val="lt1"/>
              </a:solidFill>
              <a:latin typeface="DM Sans"/>
              <a:ea typeface="DM Sans"/>
              <a:cs typeface="DM Sans"/>
              <a:sym typeface="DM Sans"/>
            </a:endParaRPr>
          </a:p>
        </p:txBody>
      </p:sp>
      <p:pic>
        <p:nvPicPr>
          <p:cNvPr id="67" name="Google Shape;67;p17"/>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68" name="Google Shape;68;p17"/>
          <p:cNvSpPr txBox="1"/>
          <p:nvPr/>
        </p:nvSpPr>
        <p:spPr>
          <a:xfrm>
            <a:off x="2690550" y="35754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Analizar </a:t>
            </a:r>
            <a:r>
              <a:rPr lang="es" sz="1350">
                <a:solidFill>
                  <a:schemeClr val="lt1"/>
                </a:solidFill>
                <a:latin typeface="DM Sans"/>
                <a:ea typeface="DM Sans"/>
                <a:cs typeface="DM Sans"/>
                <a:sym typeface="DM Sans"/>
              </a:rPr>
              <a:t>y</a:t>
            </a:r>
            <a:r>
              <a:rPr b="1" lang="es" sz="1350">
                <a:solidFill>
                  <a:schemeClr val="lt1"/>
                </a:solidFill>
                <a:latin typeface="DM Sans"/>
                <a:ea typeface="DM Sans"/>
                <a:cs typeface="DM Sans"/>
                <a:sym typeface="DM Sans"/>
              </a:rPr>
              <a:t> comparar </a:t>
            </a:r>
            <a:r>
              <a:rPr lang="es" sz="1350">
                <a:solidFill>
                  <a:schemeClr val="lt1"/>
                </a:solidFill>
                <a:latin typeface="DM Sans"/>
                <a:ea typeface="DM Sans"/>
                <a:cs typeface="DM Sans"/>
                <a:sym typeface="DM Sans"/>
              </a:rPr>
              <a:t>los principales frameworks de Frontend.</a:t>
            </a:r>
            <a:endParaRPr sz="1350">
              <a:solidFill>
                <a:schemeClr val="lt1"/>
              </a:solidFill>
              <a:latin typeface="DM Sans"/>
              <a:ea typeface="DM Sans"/>
              <a:cs typeface="DM Sans"/>
              <a:sym typeface="DM Sans"/>
            </a:endParaRPr>
          </a:p>
        </p:txBody>
      </p:sp>
      <p:cxnSp>
        <p:nvCxnSpPr>
          <p:cNvPr id="69" name="Google Shape;69;p17"/>
          <p:cNvCxnSpPr>
            <a:stCxn id="61" idx="2"/>
            <a:endCxn id="6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70" name="Google Shape;70;p17"/>
          <p:cNvCxnSpPr>
            <a:stCxn id="63" idx="2"/>
            <a:endCxn id="6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71" name="Google Shape;71;p17"/>
          <p:cNvCxnSpPr>
            <a:stCxn id="65" idx="2"/>
            <a:endCxn id="67"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nvSpPr>
        <p:spPr>
          <a:xfrm>
            <a:off x="475500" y="711600"/>
            <a:ext cx="3945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SPA - Arquitectura</a:t>
            </a:r>
            <a:endParaRPr b="1" sz="4000">
              <a:solidFill>
                <a:schemeClr val="dk1"/>
              </a:solidFill>
              <a:latin typeface="DM Sans"/>
              <a:ea typeface="DM Sans"/>
              <a:cs typeface="DM Sans"/>
              <a:sym typeface="DM Sans"/>
            </a:endParaRPr>
          </a:p>
        </p:txBody>
      </p:sp>
      <p:pic>
        <p:nvPicPr>
          <p:cNvPr id="287" name="Google Shape;287;p4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88" name="Google Shape;288;p44"/>
          <p:cNvSpPr txBox="1"/>
          <p:nvPr/>
        </p:nvSpPr>
        <p:spPr>
          <a:xfrm>
            <a:off x="549525" y="2192900"/>
            <a:ext cx="4043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 mayor parte de la funcionalidad de la aplicación queda en el cliente. Se accede al servidor usando AJAX para obtener los datos necesarios para su funcionamiento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Toda la información necesaria para que la aplicación funcione se cargará en el cliente durante la </a:t>
            </a:r>
            <a:r>
              <a:rPr b="1" lang="es" sz="1350">
                <a:latin typeface="DM Sans"/>
                <a:ea typeface="DM Sans"/>
                <a:cs typeface="DM Sans"/>
                <a:sym typeface="DM Sans"/>
              </a:rPr>
              <a:t>petición inicial</a:t>
            </a:r>
            <a:r>
              <a:rPr lang="es" sz="1350">
                <a:latin typeface="DM Sans"/>
                <a:ea typeface="DM Sans"/>
                <a:cs typeface="DM Sans"/>
                <a:sym typeface="DM Sans"/>
              </a:rPr>
              <a:t> y el </a:t>
            </a:r>
            <a:r>
              <a:rPr b="1" lang="es" sz="1350">
                <a:latin typeface="DM Sans"/>
                <a:ea typeface="DM Sans"/>
                <a:cs typeface="DM Sans"/>
                <a:sym typeface="DM Sans"/>
              </a:rPr>
              <a:t>acceso a diferentes páginas</a:t>
            </a:r>
            <a:r>
              <a:rPr lang="es" sz="1350">
                <a:latin typeface="DM Sans"/>
                <a:ea typeface="DM Sans"/>
                <a:cs typeface="DM Sans"/>
                <a:sym typeface="DM Sans"/>
              </a:rPr>
              <a:t> de la aplicación las maneja el router.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89" name="Google Shape;289;p44"/>
          <p:cNvPicPr preferRelativeResize="0"/>
          <p:nvPr/>
        </p:nvPicPr>
        <p:blipFill>
          <a:blip r:embed="rId4">
            <a:alphaModFix/>
          </a:blip>
          <a:stretch>
            <a:fillRect/>
          </a:stretch>
        </p:blipFill>
        <p:spPr>
          <a:xfrm>
            <a:off x="4924650" y="711600"/>
            <a:ext cx="3743850" cy="372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5"/>
          <p:cNvPicPr preferRelativeResize="0"/>
          <p:nvPr/>
        </p:nvPicPr>
        <p:blipFill rotWithShape="1">
          <a:blip r:embed="rId3">
            <a:alphaModFix/>
          </a:blip>
          <a:srcRect b="0" l="23487" r="21751" t="0"/>
          <a:stretch/>
        </p:blipFill>
        <p:spPr>
          <a:xfrm>
            <a:off x="5388610" y="0"/>
            <a:ext cx="3755390" cy="5143500"/>
          </a:xfrm>
          <a:prstGeom prst="rect">
            <a:avLst/>
          </a:prstGeom>
          <a:noFill/>
          <a:ln>
            <a:noFill/>
          </a:ln>
        </p:spPr>
      </p:pic>
      <p:sp>
        <p:nvSpPr>
          <p:cNvPr id="295" name="Google Shape;295;p4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SPA - Router</a:t>
            </a:r>
            <a:endParaRPr b="1" sz="4000">
              <a:solidFill>
                <a:schemeClr val="dk1"/>
              </a:solidFill>
              <a:latin typeface="DM Sans"/>
              <a:ea typeface="DM Sans"/>
              <a:cs typeface="DM Sans"/>
              <a:sym typeface="DM Sans"/>
            </a:endParaRPr>
          </a:p>
        </p:txBody>
      </p:sp>
      <p:pic>
        <p:nvPicPr>
          <p:cNvPr id="296" name="Google Shape;296;p4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7" name="Google Shape;297;p45"/>
          <p:cNvSpPr txBox="1"/>
          <p:nvPr/>
        </p:nvSpPr>
        <p:spPr>
          <a:xfrm>
            <a:off x="549525" y="2192900"/>
            <a:ext cx="4259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Controla e interpreta cada solicitud del usuario. En una SPA los cambios de URL no significan cargar </a:t>
            </a:r>
            <a:r>
              <a:rPr b="1" lang="es" sz="1350">
                <a:latin typeface="DM Sans"/>
                <a:ea typeface="DM Sans"/>
                <a:cs typeface="DM Sans"/>
                <a:sym typeface="DM Sans"/>
              </a:rPr>
              <a:t>nuevos archivos html</a:t>
            </a:r>
            <a:r>
              <a:rPr lang="es" sz="1350">
                <a:latin typeface="DM Sans"/>
                <a:ea typeface="DM Sans"/>
                <a:cs typeface="DM Sans"/>
                <a:sym typeface="DM Sans"/>
              </a:rPr>
              <a:t>, sino que son captados por un router que entiende qué modificar del DOM para representar una nueva vista 💻. Todo el proceso ocurre de manera asincrónica.</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6"/>
          <p:cNvSpPr txBox="1"/>
          <p:nvPr/>
        </p:nvSpPr>
        <p:spPr>
          <a:xfrm>
            <a:off x="517325" y="468275"/>
            <a:ext cx="46218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SPA - Modelo-Vista-</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Controlador (MVC)</a:t>
            </a:r>
            <a:endParaRPr b="1" sz="3400">
              <a:solidFill>
                <a:schemeClr val="dk1"/>
              </a:solidFill>
              <a:latin typeface="DM Sans"/>
              <a:ea typeface="DM Sans"/>
              <a:cs typeface="DM Sans"/>
              <a:sym typeface="DM Sans"/>
            </a:endParaRPr>
          </a:p>
        </p:txBody>
      </p:sp>
      <p:pic>
        <p:nvPicPr>
          <p:cNvPr id="303" name="Google Shape;303;p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04" name="Google Shape;304;p46"/>
          <p:cNvSpPr txBox="1"/>
          <p:nvPr/>
        </p:nvSpPr>
        <p:spPr>
          <a:xfrm>
            <a:off x="549525" y="2151175"/>
            <a:ext cx="3771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 un patrón de arquitectura de software que separa los datos de una aplicación de su representación, y el módulo encargado de gestionar los eventos y la comunicación.</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Define</a:t>
            </a:r>
            <a:r>
              <a:rPr lang="es" sz="1350">
                <a:latin typeface="DM Sans"/>
                <a:ea typeface="DM Sans"/>
                <a:cs typeface="DM Sans"/>
                <a:sym typeface="DM Sans"/>
              </a:rPr>
              <a:t>, por un lado, componentes para la representación de la información y, por otro lado, para la interacción del usuario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05" name="Google Shape;305;p46"/>
          <p:cNvSpPr/>
          <p:nvPr/>
        </p:nvSpPr>
        <p:spPr>
          <a:xfrm>
            <a:off x="5203325" y="1733450"/>
            <a:ext cx="3425100" cy="770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350">
                <a:latin typeface="DM Sans"/>
                <a:ea typeface="DM Sans"/>
                <a:cs typeface="DM Sans"/>
                <a:sym typeface="DM Sans"/>
              </a:rPr>
              <a:t>Modelo</a:t>
            </a:r>
            <a:r>
              <a:rPr lang="es" sz="1350">
                <a:latin typeface="DM Sans"/>
                <a:ea typeface="DM Sans"/>
                <a:cs typeface="DM Sans"/>
                <a:sym typeface="DM Sans"/>
              </a:rPr>
              <a:t>: Es la representación de la información con la que opera el sistema y se encarga de gestionar su proceso. </a:t>
            </a:r>
            <a:endParaRPr sz="1350">
              <a:latin typeface="DM Sans"/>
              <a:ea typeface="DM Sans"/>
              <a:cs typeface="DM Sans"/>
              <a:sym typeface="DM Sans"/>
            </a:endParaRPr>
          </a:p>
        </p:txBody>
      </p:sp>
      <p:sp>
        <p:nvSpPr>
          <p:cNvPr id="306" name="Google Shape;306;p46"/>
          <p:cNvSpPr/>
          <p:nvPr/>
        </p:nvSpPr>
        <p:spPr>
          <a:xfrm>
            <a:off x="5203325" y="2690725"/>
            <a:ext cx="3425100" cy="770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350">
                <a:latin typeface="DM Sans"/>
                <a:ea typeface="DM Sans"/>
                <a:cs typeface="DM Sans"/>
                <a:sym typeface="DM Sans"/>
              </a:rPr>
              <a:t>Controlador</a:t>
            </a:r>
            <a:r>
              <a:rPr lang="es" sz="1350">
                <a:latin typeface="DM Sans"/>
                <a:ea typeface="DM Sans"/>
                <a:cs typeface="DM Sans"/>
                <a:sym typeface="DM Sans"/>
              </a:rPr>
              <a:t>: Responde a eventos e invoca peticiones al modelo cuando se hace una solicitud sobre la información. </a:t>
            </a:r>
            <a:endParaRPr sz="1350">
              <a:latin typeface="DM Sans"/>
              <a:ea typeface="DM Sans"/>
              <a:cs typeface="DM Sans"/>
              <a:sym typeface="DM Sans"/>
            </a:endParaRPr>
          </a:p>
        </p:txBody>
      </p:sp>
      <p:sp>
        <p:nvSpPr>
          <p:cNvPr id="307" name="Google Shape;307;p46"/>
          <p:cNvSpPr/>
          <p:nvPr/>
        </p:nvSpPr>
        <p:spPr>
          <a:xfrm>
            <a:off x="5203325" y="3648000"/>
            <a:ext cx="3425100" cy="770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350">
                <a:latin typeface="DM Sans"/>
                <a:ea typeface="DM Sans"/>
                <a:cs typeface="DM Sans"/>
                <a:sym typeface="DM Sans"/>
              </a:rPr>
              <a:t>Vista</a:t>
            </a:r>
            <a:r>
              <a:rPr lang="es" sz="1350">
                <a:latin typeface="DM Sans"/>
                <a:ea typeface="DM Sans"/>
                <a:cs typeface="DM Sans"/>
                <a:sym typeface="DM Sans"/>
              </a:rPr>
              <a:t>: Presenta el </a:t>
            </a:r>
            <a:r>
              <a:rPr b="1" lang="es" sz="1350">
                <a:latin typeface="DM Sans"/>
                <a:ea typeface="DM Sans"/>
                <a:cs typeface="DM Sans"/>
                <a:sym typeface="DM Sans"/>
              </a:rPr>
              <a:t>modelo</a:t>
            </a:r>
            <a:r>
              <a:rPr lang="es" sz="1350">
                <a:latin typeface="DM Sans"/>
                <a:ea typeface="DM Sans"/>
                <a:cs typeface="DM Sans"/>
                <a:sym typeface="DM Sans"/>
              </a:rPr>
              <a:t> en un formato adecuado para interactuar (UI). Requiere del modelo la información a presentar.</a:t>
            </a:r>
            <a:endParaRPr sz="1350">
              <a:latin typeface="DM Sans"/>
              <a:ea typeface="DM Sans"/>
              <a:cs typeface="DM Sans"/>
              <a:sym typeface="DM Sans"/>
            </a:endParaRPr>
          </a:p>
        </p:txBody>
      </p:sp>
      <p:cxnSp>
        <p:nvCxnSpPr>
          <p:cNvPr id="308" name="Google Shape;308;p46"/>
          <p:cNvCxnSpPr>
            <a:endCxn id="305" idx="1"/>
          </p:cNvCxnSpPr>
          <p:nvPr/>
        </p:nvCxnSpPr>
        <p:spPr>
          <a:xfrm rot="-5400000">
            <a:off x="4499825" y="2372300"/>
            <a:ext cx="957300" cy="449700"/>
          </a:xfrm>
          <a:prstGeom prst="bentConnector2">
            <a:avLst/>
          </a:prstGeom>
          <a:noFill/>
          <a:ln cap="flat" cmpd="sng" w="19050">
            <a:solidFill>
              <a:srgbClr val="EEEEEE"/>
            </a:solidFill>
            <a:prstDash val="solid"/>
            <a:round/>
            <a:headEnd len="med" w="med" type="none"/>
            <a:tailEnd len="med" w="med" type="none"/>
          </a:ln>
        </p:spPr>
      </p:cxnSp>
      <p:cxnSp>
        <p:nvCxnSpPr>
          <p:cNvPr id="309" name="Google Shape;309;p46"/>
          <p:cNvCxnSpPr>
            <a:endCxn id="306" idx="1"/>
          </p:cNvCxnSpPr>
          <p:nvPr/>
        </p:nvCxnSpPr>
        <p:spPr>
          <a:xfrm>
            <a:off x="4579025" y="3073675"/>
            <a:ext cx="624300" cy="2100"/>
          </a:xfrm>
          <a:prstGeom prst="bentConnector3">
            <a:avLst>
              <a:gd fmla="val 50000" name="adj1"/>
            </a:avLst>
          </a:prstGeom>
          <a:noFill/>
          <a:ln cap="flat" cmpd="sng" w="19050">
            <a:solidFill>
              <a:srgbClr val="EEEEEE"/>
            </a:solidFill>
            <a:prstDash val="solid"/>
            <a:round/>
            <a:headEnd len="med" w="med" type="none"/>
            <a:tailEnd len="med" w="med" type="none"/>
          </a:ln>
        </p:spPr>
      </p:cxnSp>
      <p:cxnSp>
        <p:nvCxnSpPr>
          <p:cNvPr id="310" name="Google Shape;310;p46"/>
          <p:cNvCxnSpPr>
            <a:endCxn id="307" idx="1"/>
          </p:cNvCxnSpPr>
          <p:nvPr/>
        </p:nvCxnSpPr>
        <p:spPr>
          <a:xfrm flipH="1" rot="-5400000">
            <a:off x="4499825" y="3329550"/>
            <a:ext cx="957300" cy="449700"/>
          </a:xfrm>
          <a:prstGeom prst="bentConnector2">
            <a:avLst/>
          </a:prstGeom>
          <a:noFill/>
          <a:ln cap="flat" cmpd="sng" w="19050">
            <a:solidFill>
              <a:srgbClr val="EEEEEE"/>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nvSpPr>
        <p:spPr>
          <a:xfrm>
            <a:off x="517325" y="468275"/>
            <a:ext cx="82434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SPA - Modelo-Vista-Controlador (MVC)</a:t>
            </a:r>
            <a:endParaRPr b="1" sz="3000">
              <a:solidFill>
                <a:schemeClr val="dk1"/>
              </a:solidFill>
              <a:latin typeface="DM Sans"/>
              <a:ea typeface="DM Sans"/>
              <a:cs typeface="DM Sans"/>
              <a:sym typeface="DM Sans"/>
            </a:endParaRPr>
          </a:p>
        </p:txBody>
      </p:sp>
      <p:pic>
        <p:nvPicPr>
          <p:cNvPr id="316" name="Google Shape;316;p4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317" name="Google Shape;317;p47"/>
          <p:cNvPicPr preferRelativeResize="0"/>
          <p:nvPr/>
        </p:nvPicPr>
        <p:blipFill>
          <a:blip r:embed="rId4">
            <a:alphaModFix/>
          </a:blip>
          <a:stretch>
            <a:fillRect/>
          </a:stretch>
        </p:blipFill>
        <p:spPr>
          <a:xfrm>
            <a:off x="1300088" y="1206275"/>
            <a:ext cx="6543824" cy="3445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Orientación a componentes</a:t>
            </a:r>
            <a:endParaRPr b="1" sz="4000">
              <a:solidFill>
                <a:schemeClr val="dk1"/>
              </a:solidFill>
              <a:latin typeface="DM Sans"/>
              <a:ea typeface="DM Sans"/>
              <a:cs typeface="DM Sans"/>
              <a:sym typeface="DM Sans"/>
            </a:endParaRPr>
          </a:p>
        </p:txBody>
      </p:sp>
      <p:sp>
        <p:nvSpPr>
          <p:cNvPr id="323" name="Google Shape;323;p48"/>
          <p:cNvSpPr txBox="1"/>
          <p:nvPr/>
        </p:nvSpPr>
        <p:spPr>
          <a:xfrm>
            <a:off x="473350" y="1908175"/>
            <a:ext cx="49977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React JS, Angular y Vue Js trabajan con </a:t>
            </a:r>
            <a:r>
              <a:rPr b="1" lang="es" sz="1350">
                <a:latin typeface="DM Sans"/>
                <a:ea typeface="DM Sans"/>
                <a:cs typeface="DM Sans"/>
                <a:sym typeface="DM Sans"/>
              </a:rPr>
              <a:t>componentes</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¿Qué es un componente? Es un conjunto de elementos que conforman una </a:t>
            </a:r>
            <a:r>
              <a:rPr b="1" lang="es" sz="1350">
                <a:latin typeface="DM Sans"/>
                <a:ea typeface="DM Sans"/>
                <a:cs typeface="DM Sans"/>
                <a:sym typeface="DM Sans"/>
              </a:rPr>
              <a:t>unidad funcional</a:t>
            </a:r>
            <a:r>
              <a:rPr lang="es" sz="1350">
                <a:latin typeface="DM Sans"/>
                <a:ea typeface="DM Sans"/>
                <a:cs typeface="DM Sans"/>
                <a:sym typeface="DM Sans"/>
              </a:rPr>
              <a:t> (un header, un footer, un carousel, etcétera). Pensar en componentes permite dividir nuestra app en diferentes piezas y trabajarlas por separado, integrándose en una estructura mayor para formar la app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Orientación a componentes</a:t>
            </a:r>
            <a:endParaRPr b="1" sz="4000">
              <a:solidFill>
                <a:schemeClr val="dk1"/>
              </a:solidFill>
              <a:latin typeface="DM Sans"/>
              <a:ea typeface="DM Sans"/>
              <a:cs typeface="DM Sans"/>
              <a:sym typeface="DM Sans"/>
            </a:endParaRPr>
          </a:p>
        </p:txBody>
      </p:sp>
      <p:sp>
        <p:nvSpPr>
          <p:cNvPr id="329" name="Google Shape;329;p49"/>
          <p:cNvSpPr txBox="1"/>
          <p:nvPr/>
        </p:nvSpPr>
        <p:spPr>
          <a:xfrm>
            <a:off x="473350" y="1908175"/>
            <a:ext cx="49977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Este enfoque nos permite desarrollar la lógica de comportamiento de cada componente </a:t>
            </a:r>
            <a:r>
              <a:rPr b="1" lang="es" sz="1350">
                <a:latin typeface="DM Sans"/>
                <a:ea typeface="DM Sans"/>
                <a:cs typeface="DM Sans"/>
                <a:sym typeface="DM Sans"/>
              </a:rPr>
              <a:t>de forma modular</a:t>
            </a:r>
            <a:r>
              <a:rPr lang="es" sz="1350">
                <a:latin typeface="DM Sans"/>
                <a:ea typeface="DM Sans"/>
                <a:cs typeface="DM Sans"/>
                <a:sym typeface="DM Sans"/>
              </a:rPr>
              <a:t>, sin interferir en la lógica de los otros.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Esto significa que un componente se compone tanto por los elementos que lo representan como por la lógica que le da funcionamiento ⛓.</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ANGULAR, VUE &amp; REACT</a:t>
            </a:r>
            <a:endParaRPr b="1" sz="4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Angular</a:t>
            </a:r>
            <a:endParaRPr b="1" sz="4000">
              <a:solidFill>
                <a:schemeClr val="dk1"/>
              </a:solidFill>
              <a:latin typeface="DM Sans"/>
              <a:ea typeface="DM Sans"/>
              <a:cs typeface="DM Sans"/>
              <a:sym typeface="DM Sans"/>
            </a:endParaRPr>
          </a:p>
        </p:txBody>
      </p:sp>
      <p:sp>
        <p:nvSpPr>
          <p:cNvPr id="340" name="Google Shape;340;p51"/>
          <p:cNvSpPr/>
          <p:nvPr/>
        </p:nvSpPr>
        <p:spPr>
          <a:xfrm>
            <a:off x="2101800" y="2169625"/>
            <a:ext cx="3125400" cy="536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1000"/>
              </a:spcAft>
              <a:buClr>
                <a:schemeClr val="dk1"/>
              </a:buClr>
              <a:buSzPts val="1100"/>
              <a:buFont typeface="Arial"/>
              <a:buNone/>
            </a:pPr>
            <a:r>
              <a:rPr lang="es" sz="1700">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Fue desarrollado en 2010.</a:t>
            </a:r>
            <a:endParaRPr>
              <a:solidFill>
                <a:schemeClr val="dk1"/>
              </a:solidFill>
              <a:latin typeface="DM Sans"/>
              <a:ea typeface="DM Sans"/>
              <a:cs typeface="DM Sans"/>
              <a:sym typeface="DM Sans"/>
            </a:endParaRPr>
          </a:p>
        </p:txBody>
      </p:sp>
      <p:sp>
        <p:nvSpPr>
          <p:cNvPr id="341" name="Google Shape;341;p51"/>
          <p:cNvSpPr/>
          <p:nvPr/>
        </p:nvSpPr>
        <p:spPr>
          <a:xfrm>
            <a:off x="2101800" y="2864050"/>
            <a:ext cx="3125400" cy="536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1000"/>
              </a:spcAft>
              <a:buClr>
                <a:schemeClr val="dk1"/>
              </a:buClr>
              <a:buSzPts val="1100"/>
              <a:buFont typeface="Arial"/>
              <a:buNone/>
            </a:pPr>
            <a:r>
              <a:rPr lang="es" sz="1700">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Fue lanzado por Google.</a:t>
            </a:r>
            <a:endParaRPr sz="1500">
              <a:latin typeface="DM Sans"/>
              <a:ea typeface="DM Sans"/>
              <a:cs typeface="DM Sans"/>
              <a:sym typeface="DM Sans"/>
            </a:endParaRPr>
          </a:p>
        </p:txBody>
      </p:sp>
      <p:sp>
        <p:nvSpPr>
          <p:cNvPr id="342" name="Google Shape;342;p51"/>
          <p:cNvSpPr/>
          <p:nvPr/>
        </p:nvSpPr>
        <p:spPr>
          <a:xfrm>
            <a:off x="2101800" y="3558475"/>
            <a:ext cx="3125400" cy="536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1000"/>
              </a:spcAft>
              <a:buClr>
                <a:schemeClr val="dk1"/>
              </a:buClr>
              <a:buSzPts val="1100"/>
              <a:buFont typeface="Arial"/>
              <a:buNone/>
            </a:pPr>
            <a:r>
              <a:rPr lang="es" sz="1700">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Cuenta con 14 versiones.</a:t>
            </a:r>
            <a:endParaRPr sz="1200"/>
          </a:p>
        </p:txBody>
      </p:sp>
      <p:cxnSp>
        <p:nvCxnSpPr>
          <p:cNvPr id="343" name="Google Shape;343;p51"/>
          <p:cNvCxnSpPr>
            <a:endCxn id="340" idx="1"/>
          </p:cNvCxnSpPr>
          <p:nvPr/>
        </p:nvCxnSpPr>
        <p:spPr>
          <a:xfrm flipH="1" rot="-5400000">
            <a:off x="1180200" y="1516075"/>
            <a:ext cx="1079100" cy="764100"/>
          </a:xfrm>
          <a:prstGeom prst="bentConnector2">
            <a:avLst/>
          </a:prstGeom>
          <a:noFill/>
          <a:ln cap="flat" cmpd="sng" w="19050">
            <a:solidFill>
              <a:srgbClr val="D4D4D4"/>
            </a:solidFill>
            <a:prstDash val="solid"/>
            <a:round/>
            <a:headEnd len="med" w="med" type="none"/>
            <a:tailEnd len="med" w="med" type="none"/>
          </a:ln>
        </p:spPr>
      </p:cxnSp>
      <p:cxnSp>
        <p:nvCxnSpPr>
          <p:cNvPr id="344" name="Google Shape;344;p51"/>
          <p:cNvCxnSpPr>
            <a:endCxn id="341" idx="1"/>
          </p:cNvCxnSpPr>
          <p:nvPr/>
        </p:nvCxnSpPr>
        <p:spPr>
          <a:xfrm flipH="1" rot="-5400000">
            <a:off x="832950" y="1863250"/>
            <a:ext cx="1773600" cy="764100"/>
          </a:xfrm>
          <a:prstGeom prst="bentConnector2">
            <a:avLst/>
          </a:prstGeom>
          <a:noFill/>
          <a:ln cap="flat" cmpd="sng" w="19050">
            <a:solidFill>
              <a:srgbClr val="D4D4D4"/>
            </a:solidFill>
            <a:prstDash val="solid"/>
            <a:round/>
            <a:headEnd len="med" w="med" type="none"/>
            <a:tailEnd len="med" w="med" type="none"/>
          </a:ln>
        </p:spPr>
      </p:cxnSp>
      <p:cxnSp>
        <p:nvCxnSpPr>
          <p:cNvPr id="345" name="Google Shape;345;p51"/>
          <p:cNvCxnSpPr>
            <a:endCxn id="342" idx="1"/>
          </p:cNvCxnSpPr>
          <p:nvPr/>
        </p:nvCxnSpPr>
        <p:spPr>
          <a:xfrm flipH="1" rot="-5400000">
            <a:off x="485700" y="2210425"/>
            <a:ext cx="2468100" cy="764100"/>
          </a:xfrm>
          <a:prstGeom prst="bentConnector2">
            <a:avLst/>
          </a:prstGeom>
          <a:noFill/>
          <a:ln cap="flat" cmpd="sng" w="19050">
            <a:solidFill>
              <a:srgbClr val="D4D4D4"/>
            </a:solidFill>
            <a:prstDash val="solid"/>
            <a:round/>
            <a:headEnd len="med" w="med" type="none"/>
            <a:tailEnd len="med" w="med" type="none"/>
          </a:ln>
        </p:spPr>
      </p:cxnSp>
      <p:pic>
        <p:nvPicPr>
          <p:cNvPr id="346" name="Google Shape;346;p51"/>
          <p:cNvPicPr preferRelativeResize="0"/>
          <p:nvPr/>
        </p:nvPicPr>
        <p:blipFill>
          <a:blip r:embed="rId3">
            <a:alphaModFix/>
          </a:blip>
          <a:stretch>
            <a:fillRect/>
          </a:stretch>
        </p:blipFill>
        <p:spPr>
          <a:xfrm>
            <a:off x="2850525" y="720888"/>
            <a:ext cx="611225" cy="5361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a:t>
            </a:r>
            <a:r>
              <a:rPr b="1" lang="es" sz="4000">
                <a:solidFill>
                  <a:schemeClr val="dk1"/>
                </a:solidFill>
                <a:latin typeface="DM Sans"/>
                <a:ea typeface="DM Sans"/>
                <a:cs typeface="DM Sans"/>
                <a:sym typeface="DM Sans"/>
              </a:rPr>
              <a:t> centrales</a:t>
            </a:r>
            <a:endParaRPr b="1" sz="4000">
              <a:solidFill>
                <a:schemeClr val="dk1"/>
              </a:solidFill>
              <a:latin typeface="DM Sans"/>
              <a:ea typeface="DM Sans"/>
              <a:cs typeface="DM Sans"/>
              <a:sym typeface="DM Sans"/>
            </a:endParaRPr>
          </a:p>
        </p:txBody>
      </p:sp>
      <p:sp>
        <p:nvSpPr>
          <p:cNvPr id="352" name="Google Shape;352;p52"/>
          <p:cNvSpPr txBox="1"/>
          <p:nvPr/>
        </p:nvSpPr>
        <p:spPr>
          <a:xfrm>
            <a:off x="473350" y="1908175"/>
            <a:ext cx="4997700" cy="2055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Está basado en </a:t>
            </a:r>
            <a:r>
              <a:rPr b="1" lang="es" sz="1350">
                <a:latin typeface="DM Sans"/>
                <a:ea typeface="DM Sans"/>
                <a:cs typeface="DM Sans"/>
                <a:sym typeface="DM Sans"/>
              </a:rPr>
              <a:t>Typescript</a:t>
            </a:r>
            <a:r>
              <a:rPr lang="es" sz="1350">
                <a:latin typeface="DM Sans"/>
                <a:ea typeface="DM Sans"/>
                <a:cs typeface="DM Sans"/>
                <a:sym typeface="DM Sans"/>
              </a:rPr>
              <a:t>.</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Utiliza un sistema de inyección de dependencias jerárquico impulsando su </a:t>
            </a:r>
            <a:r>
              <a:rPr b="1" lang="es" sz="1350">
                <a:latin typeface="DM Sans"/>
                <a:ea typeface="DM Sans"/>
                <a:cs typeface="DM Sans"/>
                <a:sym typeface="DM Sans"/>
              </a:rPr>
              <a:t>rendimiento</a:t>
            </a:r>
            <a:r>
              <a:rPr lang="es" sz="1350">
                <a:latin typeface="DM Sans"/>
                <a:ea typeface="DM Sans"/>
                <a:cs typeface="DM Sans"/>
                <a:sym typeface="DM Sans"/>
              </a:rPr>
              <a:t>.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Implementa la detección de cambios basados en árboles </a:t>
            </a:r>
            <a:r>
              <a:rPr b="1" lang="es" sz="1350">
                <a:latin typeface="DM Sans"/>
                <a:ea typeface="DM Sans"/>
                <a:cs typeface="DM Sans"/>
                <a:sym typeface="DM Sans"/>
              </a:rPr>
              <a:t>unidireccionales</a:t>
            </a:r>
            <a:r>
              <a:rPr lang="es" sz="1350">
                <a:latin typeface="DM Sans"/>
                <a:ea typeface="DM Sans"/>
                <a:cs typeface="DM Sans"/>
                <a:sym typeface="DM Sans"/>
              </a:rPr>
              <a:t>.</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Posee una curva de aprendizaje </a:t>
            </a:r>
            <a:r>
              <a:rPr b="1" lang="es" sz="1350">
                <a:latin typeface="DM Sans"/>
                <a:ea typeface="DM Sans"/>
                <a:cs typeface="DM Sans"/>
                <a:sym typeface="DM Sans"/>
              </a:rPr>
              <a:t>empinada</a:t>
            </a:r>
            <a:r>
              <a:rPr lang="es" sz="1350">
                <a:latin typeface="DM Sans"/>
                <a:ea typeface="DM Sans"/>
                <a:cs typeface="DM Sans"/>
                <a:sym typeface="DM Sans"/>
              </a:rPr>
              <a:t>.</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Ofrece una solución </a:t>
            </a:r>
            <a:r>
              <a:rPr b="1" lang="es" sz="1350">
                <a:latin typeface="DM Sans"/>
                <a:ea typeface="DM Sans"/>
                <a:cs typeface="DM Sans"/>
                <a:sym typeface="DM Sans"/>
              </a:rPr>
              <a:t>integral</a:t>
            </a:r>
            <a:r>
              <a:rPr lang="es" sz="1350">
                <a:latin typeface="DM Sans"/>
                <a:ea typeface="DM Sans"/>
                <a:cs typeface="DM Sans"/>
                <a:sym typeface="DM Sans"/>
              </a:rPr>
              <a:t> y </a:t>
            </a:r>
            <a:r>
              <a:rPr b="1" lang="es" sz="1350">
                <a:latin typeface="DM Sans"/>
                <a:ea typeface="DM Sans"/>
                <a:cs typeface="DM Sans"/>
                <a:sym typeface="DM Sans"/>
              </a:rPr>
              <a:t>completa</a:t>
            </a:r>
            <a:r>
              <a:rPr lang="es" sz="1350">
                <a:latin typeface="DM Sans"/>
                <a:ea typeface="DM Sans"/>
                <a:cs typeface="DM Sans"/>
                <a:sym typeface="DM Sans"/>
              </a:rPr>
              <a:t> para desarrollar aplicaciones.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React</a:t>
            </a:r>
            <a:endParaRPr b="1" sz="4000">
              <a:solidFill>
                <a:schemeClr val="dk1"/>
              </a:solidFill>
              <a:latin typeface="DM Sans"/>
              <a:ea typeface="DM Sans"/>
              <a:cs typeface="DM Sans"/>
              <a:sym typeface="DM Sans"/>
            </a:endParaRPr>
          </a:p>
        </p:txBody>
      </p:sp>
      <p:sp>
        <p:nvSpPr>
          <p:cNvPr id="358" name="Google Shape;358;p53"/>
          <p:cNvSpPr/>
          <p:nvPr/>
        </p:nvSpPr>
        <p:spPr>
          <a:xfrm>
            <a:off x="1990300" y="2169625"/>
            <a:ext cx="3125400" cy="536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1000"/>
              </a:spcAft>
              <a:buNone/>
            </a:pPr>
            <a:r>
              <a:rPr lang="es" sz="1700">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Fue desarrollado en 2013.</a:t>
            </a:r>
            <a:endParaRPr>
              <a:solidFill>
                <a:schemeClr val="dk1"/>
              </a:solidFill>
              <a:latin typeface="DM Sans"/>
              <a:ea typeface="DM Sans"/>
              <a:cs typeface="DM Sans"/>
              <a:sym typeface="DM Sans"/>
            </a:endParaRPr>
          </a:p>
        </p:txBody>
      </p:sp>
      <p:sp>
        <p:nvSpPr>
          <p:cNvPr id="359" name="Google Shape;359;p53"/>
          <p:cNvSpPr/>
          <p:nvPr/>
        </p:nvSpPr>
        <p:spPr>
          <a:xfrm>
            <a:off x="1990300" y="2864050"/>
            <a:ext cx="3125400" cy="536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1000"/>
              </a:spcAft>
              <a:buNone/>
            </a:pPr>
            <a:r>
              <a:rPr lang="es" sz="1700">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Fue lanzado por Facebook.</a:t>
            </a:r>
            <a:endParaRPr sz="1500">
              <a:latin typeface="DM Sans"/>
              <a:ea typeface="DM Sans"/>
              <a:cs typeface="DM Sans"/>
              <a:sym typeface="DM Sans"/>
            </a:endParaRPr>
          </a:p>
        </p:txBody>
      </p:sp>
      <p:sp>
        <p:nvSpPr>
          <p:cNvPr id="360" name="Google Shape;360;p53"/>
          <p:cNvSpPr/>
          <p:nvPr/>
        </p:nvSpPr>
        <p:spPr>
          <a:xfrm>
            <a:off x="1990300" y="3558475"/>
            <a:ext cx="3125400" cy="536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1000"/>
              </a:spcAft>
              <a:buNone/>
            </a:pPr>
            <a:r>
              <a:rPr lang="es" sz="1700">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Cuenta con 17 versiones.</a:t>
            </a:r>
            <a:endParaRPr sz="1200"/>
          </a:p>
        </p:txBody>
      </p:sp>
      <p:cxnSp>
        <p:nvCxnSpPr>
          <p:cNvPr id="361" name="Google Shape;361;p53"/>
          <p:cNvCxnSpPr>
            <a:endCxn id="358" idx="1"/>
          </p:cNvCxnSpPr>
          <p:nvPr/>
        </p:nvCxnSpPr>
        <p:spPr>
          <a:xfrm flipH="1" rot="-5400000">
            <a:off x="1068700" y="1516075"/>
            <a:ext cx="1079100" cy="764100"/>
          </a:xfrm>
          <a:prstGeom prst="bentConnector2">
            <a:avLst/>
          </a:prstGeom>
          <a:noFill/>
          <a:ln cap="flat" cmpd="sng" w="19050">
            <a:solidFill>
              <a:srgbClr val="D4D4D4"/>
            </a:solidFill>
            <a:prstDash val="solid"/>
            <a:round/>
            <a:headEnd len="med" w="med" type="none"/>
            <a:tailEnd len="med" w="med" type="none"/>
          </a:ln>
        </p:spPr>
      </p:cxnSp>
      <p:cxnSp>
        <p:nvCxnSpPr>
          <p:cNvPr id="362" name="Google Shape;362;p53"/>
          <p:cNvCxnSpPr>
            <a:endCxn id="359" idx="1"/>
          </p:cNvCxnSpPr>
          <p:nvPr/>
        </p:nvCxnSpPr>
        <p:spPr>
          <a:xfrm flipH="1" rot="-5400000">
            <a:off x="721450" y="1863250"/>
            <a:ext cx="1773600" cy="764100"/>
          </a:xfrm>
          <a:prstGeom prst="bentConnector2">
            <a:avLst/>
          </a:prstGeom>
          <a:noFill/>
          <a:ln cap="flat" cmpd="sng" w="19050">
            <a:solidFill>
              <a:srgbClr val="D4D4D4"/>
            </a:solidFill>
            <a:prstDash val="solid"/>
            <a:round/>
            <a:headEnd len="med" w="med" type="none"/>
            <a:tailEnd len="med" w="med" type="none"/>
          </a:ln>
        </p:spPr>
      </p:cxnSp>
      <p:cxnSp>
        <p:nvCxnSpPr>
          <p:cNvPr id="363" name="Google Shape;363;p53"/>
          <p:cNvCxnSpPr>
            <a:endCxn id="360" idx="1"/>
          </p:cNvCxnSpPr>
          <p:nvPr/>
        </p:nvCxnSpPr>
        <p:spPr>
          <a:xfrm flipH="1" rot="-5400000">
            <a:off x="374200" y="2210425"/>
            <a:ext cx="2468100" cy="764100"/>
          </a:xfrm>
          <a:prstGeom prst="bentConnector2">
            <a:avLst/>
          </a:prstGeom>
          <a:noFill/>
          <a:ln cap="flat" cmpd="sng" w="19050">
            <a:solidFill>
              <a:srgbClr val="D4D4D4"/>
            </a:solidFill>
            <a:prstDash val="solid"/>
            <a:round/>
            <a:headEnd len="med" w="med" type="none"/>
            <a:tailEnd len="med" w="med" type="none"/>
          </a:ln>
        </p:spPr>
      </p:cxnSp>
      <p:pic>
        <p:nvPicPr>
          <p:cNvPr id="364" name="Google Shape;364;p53"/>
          <p:cNvPicPr preferRelativeResize="0"/>
          <p:nvPr/>
        </p:nvPicPr>
        <p:blipFill>
          <a:blip r:embed="rId3">
            <a:alphaModFix/>
          </a:blip>
          <a:stretch>
            <a:fillRect/>
          </a:stretch>
        </p:blipFill>
        <p:spPr>
          <a:xfrm>
            <a:off x="2352100" y="723347"/>
            <a:ext cx="611226" cy="5312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N°16</a:t>
            </a:r>
            <a:endParaRPr>
              <a:latin typeface="DM Sans"/>
              <a:ea typeface="DM Sans"/>
              <a:cs typeface="DM Sans"/>
              <a:sym typeface="DM Sans"/>
            </a:endParaRPr>
          </a:p>
        </p:txBody>
      </p:sp>
      <p:sp>
        <p:nvSpPr>
          <p:cNvPr id="77" name="Google Shape;77;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8" name="Google Shape;78;p18"/>
          <p:cNvSpPr txBox="1"/>
          <p:nvPr/>
        </p:nvSpPr>
        <p:spPr>
          <a:xfrm>
            <a:off x="465275" y="1788450"/>
            <a:ext cx="38346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AJAX</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Un conjunto de técnicas de desarrollo que permiten que las aplicaciones web funcionen de forma asincrónica para procesar tareas en segundo plano. Cualquier APP o web que emplee AJAX puede enviar y recibir datos sin volver a cargar toda la página.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Peticiones HTTP</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Están definidas por varias partes: URL, método (Get, Post, Put, Delete), headers, body y parámetros (Query Params o URL Params).</a:t>
            </a:r>
            <a:endParaRPr sz="1350">
              <a:latin typeface="DM Sans"/>
              <a:ea typeface="DM Sans"/>
              <a:cs typeface="DM Sans"/>
              <a:sym typeface="DM Sans"/>
            </a:endParaRPr>
          </a:p>
        </p:txBody>
      </p:sp>
      <p:sp>
        <p:nvSpPr>
          <p:cNvPr id="79" name="Google Shape;79;p18"/>
          <p:cNvSpPr txBox="1"/>
          <p:nvPr/>
        </p:nvSpPr>
        <p:spPr>
          <a:xfrm>
            <a:off x="4519500" y="1788450"/>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Fetch</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Javascript nos ofrece el método fetch() para hacer peticiones HTTP a algún servicio externo. Como estas peticiones son asincrónicas, convenientemente el método fetch() trabaja con promesas.</a:t>
            </a:r>
            <a:endParaRPr sz="1350">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 centrales</a:t>
            </a:r>
            <a:endParaRPr b="1" sz="4000">
              <a:solidFill>
                <a:schemeClr val="dk1"/>
              </a:solidFill>
              <a:latin typeface="DM Sans"/>
              <a:ea typeface="DM Sans"/>
              <a:cs typeface="DM Sans"/>
              <a:sym typeface="DM Sans"/>
            </a:endParaRPr>
          </a:p>
        </p:txBody>
      </p:sp>
      <p:sp>
        <p:nvSpPr>
          <p:cNvPr id="370" name="Google Shape;370;p54"/>
          <p:cNvSpPr txBox="1"/>
          <p:nvPr/>
        </p:nvSpPr>
        <p:spPr>
          <a:xfrm>
            <a:off x="473350" y="1908175"/>
            <a:ext cx="49977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Combina la lógica y la vista de los componentes, y su integración entre ellos. Es decir, en el mismo bloque de código define la </a:t>
            </a:r>
            <a:r>
              <a:rPr b="1" lang="es" sz="1350">
                <a:latin typeface="DM Sans"/>
                <a:ea typeface="DM Sans"/>
                <a:cs typeface="DM Sans"/>
                <a:sym typeface="DM Sans"/>
              </a:rPr>
              <a:t>estructura</a:t>
            </a:r>
            <a:r>
              <a:rPr lang="es" sz="1350">
                <a:latin typeface="DM Sans"/>
                <a:ea typeface="DM Sans"/>
                <a:cs typeface="DM Sans"/>
                <a:sym typeface="DM Sans"/>
              </a:rPr>
              <a:t> del elemento y su </a:t>
            </a:r>
            <a:r>
              <a:rPr b="1" lang="es" sz="1350">
                <a:latin typeface="DM Sans"/>
                <a:ea typeface="DM Sans"/>
                <a:cs typeface="DM Sans"/>
                <a:sym typeface="DM Sans"/>
              </a:rPr>
              <a:t>lógica</a:t>
            </a:r>
            <a:r>
              <a:rPr lang="es" sz="1350">
                <a:latin typeface="DM Sans"/>
                <a:ea typeface="DM Sans"/>
                <a:cs typeface="DM Sans"/>
                <a:sym typeface="DM Sans"/>
              </a:rPr>
              <a:t>.</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La </a:t>
            </a:r>
            <a:r>
              <a:rPr b="1" lang="es" sz="1350">
                <a:latin typeface="DM Sans"/>
                <a:ea typeface="DM Sans"/>
                <a:cs typeface="DM Sans"/>
                <a:sym typeface="DM Sans"/>
              </a:rPr>
              <a:t>documentación</a:t>
            </a:r>
            <a:r>
              <a:rPr lang="es" sz="1350">
                <a:latin typeface="DM Sans"/>
                <a:ea typeface="DM Sans"/>
                <a:cs typeface="DM Sans"/>
                <a:sym typeface="DM Sans"/>
              </a:rPr>
              <a:t> ofrece guías prácticas que facilitan su aprendizaje.</a:t>
            </a:r>
            <a:r>
              <a:rPr lang="es" sz="1350">
                <a:latin typeface="DM Sans"/>
                <a:ea typeface="DM Sans"/>
                <a:cs typeface="DM Sans"/>
                <a:sym typeface="DM Sans"/>
              </a:rPr>
              <a:t>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No es completo</a:t>
            </a:r>
            <a:r>
              <a:rPr lang="es" sz="1350">
                <a:latin typeface="DM Sans"/>
                <a:ea typeface="DM Sans"/>
                <a:cs typeface="DM Sans"/>
                <a:sym typeface="DM Sans"/>
              </a:rPr>
              <a:t>, las funciones avanzadas requieren instalación de librerías de terceros.</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Es customizable</a:t>
            </a:r>
            <a:r>
              <a:rPr lang="es" sz="1350">
                <a:latin typeface="DM Sans"/>
                <a:ea typeface="DM Sans"/>
                <a:cs typeface="DM Sans"/>
                <a:sym typeface="DM Sans"/>
              </a:rPr>
              <a:t>, permite crear aplicaciones de todo tipo y complejidad.</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Su flexibilidad y performance lo hacen el más </a:t>
            </a:r>
            <a:r>
              <a:rPr b="1" lang="es" sz="1350">
                <a:latin typeface="DM Sans"/>
                <a:ea typeface="DM Sans"/>
                <a:cs typeface="DM Sans"/>
                <a:sym typeface="DM Sans"/>
              </a:rPr>
              <a:t>popular</a:t>
            </a:r>
            <a:r>
              <a:rPr lang="es" sz="1350">
                <a:latin typeface="DM Sans"/>
                <a:ea typeface="DM Sans"/>
                <a:cs typeface="DM Sans"/>
                <a:sym typeface="DM Sans"/>
              </a:rPr>
              <a:t> de los tres.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Vue</a:t>
            </a:r>
            <a:endParaRPr b="1" sz="4000">
              <a:solidFill>
                <a:schemeClr val="dk1"/>
              </a:solidFill>
              <a:latin typeface="DM Sans"/>
              <a:ea typeface="DM Sans"/>
              <a:cs typeface="DM Sans"/>
              <a:sym typeface="DM Sans"/>
            </a:endParaRPr>
          </a:p>
        </p:txBody>
      </p:sp>
      <p:sp>
        <p:nvSpPr>
          <p:cNvPr id="376" name="Google Shape;376;p55"/>
          <p:cNvSpPr/>
          <p:nvPr/>
        </p:nvSpPr>
        <p:spPr>
          <a:xfrm>
            <a:off x="1829975" y="2169625"/>
            <a:ext cx="3125400" cy="536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1000"/>
              </a:spcAft>
              <a:buNone/>
            </a:pPr>
            <a:r>
              <a:rPr lang="es" sz="1700">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Fue desarrollado en 2014.</a:t>
            </a:r>
            <a:endParaRPr>
              <a:solidFill>
                <a:schemeClr val="dk1"/>
              </a:solidFill>
              <a:latin typeface="DM Sans"/>
              <a:ea typeface="DM Sans"/>
              <a:cs typeface="DM Sans"/>
              <a:sym typeface="DM Sans"/>
            </a:endParaRPr>
          </a:p>
        </p:txBody>
      </p:sp>
      <p:sp>
        <p:nvSpPr>
          <p:cNvPr id="377" name="Google Shape;377;p55"/>
          <p:cNvSpPr/>
          <p:nvPr/>
        </p:nvSpPr>
        <p:spPr>
          <a:xfrm>
            <a:off x="1829975" y="2864050"/>
            <a:ext cx="3125400" cy="536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1000"/>
              </a:spcAft>
              <a:buNone/>
            </a:pPr>
            <a:r>
              <a:rPr lang="es" sz="1700">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Fue lanzado por Evan You.</a:t>
            </a:r>
            <a:endParaRPr sz="1500">
              <a:latin typeface="DM Sans"/>
              <a:ea typeface="DM Sans"/>
              <a:cs typeface="DM Sans"/>
              <a:sym typeface="DM Sans"/>
            </a:endParaRPr>
          </a:p>
        </p:txBody>
      </p:sp>
      <p:sp>
        <p:nvSpPr>
          <p:cNvPr id="378" name="Google Shape;378;p55"/>
          <p:cNvSpPr/>
          <p:nvPr/>
        </p:nvSpPr>
        <p:spPr>
          <a:xfrm>
            <a:off x="1829975" y="3558475"/>
            <a:ext cx="3125400" cy="536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1000"/>
              </a:spcAft>
              <a:buNone/>
            </a:pPr>
            <a:r>
              <a:rPr lang="es" sz="1700">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Versión actual: 3.0</a:t>
            </a:r>
            <a:endParaRPr sz="1200"/>
          </a:p>
        </p:txBody>
      </p:sp>
      <p:cxnSp>
        <p:nvCxnSpPr>
          <p:cNvPr id="379" name="Google Shape;379;p55"/>
          <p:cNvCxnSpPr>
            <a:endCxn id="376" idx="1"/>
          </p:cNvCxnSpPr>
          <p:nvPr/>
        </p:nvCxnSpPr>
        <p:spPr>
          <a:xfrm flipH="1" rot="-5400000">
            <a:off x="908375" y="1516075"/>
            <a:ext cx="1079100" cy="764100"/>
          </a:xfrm>
          <a:prstGeom prst="bentConnector2">
            <a:avLst/>
          </a:prstGeom>
          <a:noFill/>
          <a:ln cap="flat" cmpd="sng" w="19050">
            <a:solidFill>
              <a:srgbClr val="D4D4D4"/>
            </a:solidFill>
            <a:prstDash val="solid"/>
            <a:round/>
            <a:headEnd len="med" w="med" type="none"/>
            <a:tailEnd len="med" w="med" type="none"/>
          </a:ln>
        </p:spPr>
      </p:cxnSp>
      <p:cxnSp>
        <p:nvCxnSpPr>
          <p:cNvPr id="380" name="Google Shape;380;p55"/>
          <p:cNvCxnSpPr>
            <a:endCxn id="377" idx="1"/>
          </p:cNvCxnSpPr>
          <p:nvPr/>
        </p:nvCxnSpPr>
        <p:spPr>
          <a:xfrm flipH="1" rot="-5400000">
            <a:off x="561125" y="1863250"/>
            <a:ext cx="1773600" cy="764100"/>
          </a:xfrm>
          <a:prstGeom prst="bentConnector2">
            <a:avLst/>
          </a:prstGeom>
          <a:noFill/>
          <a:ln cap="flat" cmpd="sng" w="19050">
            <a:solidFill>
              <a:srgbClr val="D4D4D4"/>
            </a:solidFill>
            <a:prstDash val="solid"/>
            <a:round/>
            <a:headEnd len="med" w="med" type="none"/>
            <a:tailEnd len="med" w="med" type="none"/>
          </a:ln>
        </p:spPr>
      </p:cxnSp>
      <p:cxnSp>
        <p:nvCxnSpPr>
          <p:cNvPr id="381" name="Google Shape;381;p55"/>
          <p:cNvCxnSpPr>
            <a:endCxn id="378" idx="1"/>
          </p:cNvCxnSpPr>
          <p:nvPr/>
        </p:nvCxnSpPr>
        <p:spPr>
          <a:xfrm flipH="1" rot="-5400000">
            <a:off x="213875" y="2210425"/>
            <a:ext cx="2468100" cy="764100"/>
          </a:xfrm>
          <a:prstGeom prst="bentConnector2">
            <a:avLst/>
          </a:prstGeom>
          <a:noFill/>
          <a:ln cap="flat" cmpd="sng" w="19050">
            <a:solidFill>
              <a:srgbClr val="D4D4D4"/>
            </a:solidFill>
            <a:prstDash val="solid"/>
            <a:round/>
            <a:headEnd len="med" w="med" type="none"/>
            <a:tailEnd len="med" w="med" type="none"/>
          </a:ln>
        </p:spPr>
      </p:cxnSp>
      <p:pic>
        <p:nvPicPr>
          <p:cNvPr id="382" name="Google Shape;382;p55"/>
          <p:cNvPicPr preferRelativeResize="0"/>
          <p:nvPr/>
        </p:nvPicPr>
        <p:blipFill>
          <a:blip r:embed="rId3">
            <a:alphaModFix/>
          </a:blip>
          <a:stretch>
            <a:fillRect/>
          </a:stretch>
        </p:blipFill>
        <p:spPr>
          <a:xfrm>
            <a:off x="1994975" y="724109"/>
            <a:ext cx="611226" cy="52972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 centrales</a:t>
            </a:r>
            <a:endParaRPr b="1" sz="4000">
              <a:solidFill>
                <a:schemeClr val="dk1"/>
              </a:solidFill>
              <a:latin typeface="DM Sans"/>
              <a:ea typeface="DM Sans"/>
              <a:cs typeface="DM Sans"/>
              <a:sym typeface="DM Sans"/>
            </a:endParaRPr>
          </a:p>
        </p:txBody>
      </p:sp>
      <p:sp>
        <p:nvSpPr>
          <p:cNvPr id="388" name="Google Shape;388;p56"/>
          <p:cNvSpPr txBox="1"/>
          <p:nvPr/>
        </p:nvSpPr>
        <p:spPr>
          <a:xfrm>
            <a:off x="473350" y="1733925"/>
            <a:ext cx="49977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Incorpora un conjunto de herramientas y funciones para un desarrollo dinámico de páginas y aplicaciones web.</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Permite crear aplicaciones SPA altamente flexibles y dinámicas.</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La vista (UI) y el comportamiento (lógica) forman parte de los componentes.</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Es altamente customizable.</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Framework progresivo: Contiene todas sus funcionalidades principales en una librería muy pequeña y permite ir añadiendo otras librerías a medida que se necesiten.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7"/>
          <p:cNvSpPr txBox="1"/>
          <p:nvPr/>
        </p:nvSpPr>
        <p:spPr>
          <a:xfrm>
            <a:off x="14954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Fullstack con JS</a:t>
            </a:r>
            <a:endParaRPr b="1" sz="4000">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nvSpPr>
        <p:spPr>
          <a:xfrm>
            <a:off x="475500" y="428775"/>
            <a:ext cx="38037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MERN, MEAN </a:t>
            </a:r>
            <a:endParaRPr b="1" sz="35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Y MEVN STACK</a:t>
            </a:r>
            <a:endParaRPr b="1" sz="3500">
              <a:solidFill>
                <a:schemeClr val="dk1"/>
              </a:solidFill>
              <a:latin typeface="DM Sans"/>
              <a:ea typeface="DM Sans"/>
              <a:cs typeface="DM Sans"/>
              <a:sym typeface="DM Sans"/>
            </a:endParaRPr>
          </a:p>
        </p:txBody>
      </p:sp>
      <p:sp>
        <p:nvSpPr>
          <p:cNvPr id="399" name="Google Shape;399;p58"/>
          <p:cNvSpPr txBox="1"/>
          <p:nvPr/>
        </p:nvSpPr>
        <p:spPr>
          <a:xfrm>
            <a:off x="612625" y="2254400"/>
            <a:ext cx="3771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sigla MERN viene de </a:t>
            </a:r>
            <a:r>
              <a:rPr b="1" lang="es" sz="1350">
                <a:latin typeface="DM Sans"/>
                <a:ea typeface="DM Sans"/>
                <a:cs typeface="DM Sans"/>
                <a:sym typeface="DM Sans"/>
              </a:rPr>
              <a:t>MongoDB, Express</a:t>
            </a:r>
            <a:r>
              <a:rPr lang="es" sz="1350">
                <a:latin typeface="DM Sans"/>
                <a:ea typeface="DM Sans"/>
                <a:cs typeface="DM Sans"/>
                <a:sym typeface="DM Sans"/>
              </a:rPr>
              <a:t>, </a:t>
            </a:r>
            <a:r>
              <a:rPr b="1" lang="es" sz="1350">
                <a:latin typeface="DM Sans"/>
                <a:ea typeface="DM Sans"/>
                <a:cs typeface="DM Sans"/>
                <a:sym typeface="DM Sans"/>
              </a:rPr>
              <a:t>React, Node</a:t>
            </a:r>
            <a:r>
              <a:rPr lang="es" sz="1350">
                <a:latin typeface="DM Sans"/>
                <a:ea typeface="DM Sans"/>
                <a:cs typeface="DM Sans"/>
                <a:sym typeface="DM Sans"/>
              </a:rPr>
              <a:t>. Puedes reemplazar React por Angular o Vue, y eso da MEAN y MEVN.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00" name="Google Shape;400;p58"/>
          <p:cNvSpPr/>
          <p:nvPr/>
        </p:nvSpPr>
        <p:spPr>
          <a:xfrm>
            <a:off x="5098775" y="972224"/>
            <a:ext cx="3271500" cy="73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300">
                <a:latin typeface="DM Sans"/>
                <a:ea typeface="DM Sans"/>
                <a:cs typeface="DM Sans"/>
                <a:sym typeface="DM Sans"/>
              </a:rPr>
              <a:t>MongoDB</a:t>
            </a:r>
            <a:r>
              <a:rPr lang="es" sz="1300">
                <a:latin typeface="DM Sans"/>
                <a:ea typeface="DM Sans"/>
                <a:cs typeface="DM Sans"/>
                <a:sym typeface="DM Sans"/>
              </a:rPr>
              <a:t>: Es un sistema de base de datos NoSQL orientado a documentos y de código abierto.</a:t>
            </a:r>
            <a:endParaRPr sz="1300">
              <a:latin typeface="DM Sans"/>
              <a:ea typeface="DM Sans"/>
              <a:cs typeface="DM Sans"/>
              <a:sym typeface="DM Sans"/>
            </a:endParaRPr>
          </a:p>
        </p:txBody>
      </p:sp>
      <p:sp>
        <p:nvSpPr>
          <p:cNvPr id="401" name="Google Shape;401;p58"/>
          <p:cNvSpPr/>
          <p:nvPr/>
        </p:nvSpPr>
        <p:spPr>
          <a:xfrm>
            <a:off x="5098775" y="1886609"/>
            <a:ext cx="3271500" cy="73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300">
                <a:latin typeface="DM Sans"/>
                <a:ea typeface="DM Sans"/>
                <a:cs typeface="DM Sans"/>
                <a:sym typeface="DM Sans"/>
              </a:rPr>
              <a:t>Express</a:t>
            </a:r>
            <a:r>
              <a:rPr lang="es" sz="1300">
                <a:latin typeface="DM Sans"/>
                <a:ea typeface="DM Sans"/>
                <a:cs typeface="DM Sans"/>
                <a:sym typeface="DM Sans"/>
              </a:rPr>
              <a:t>: Es un framework para Node.js que sirve para crear aplicaciones de backend en menos tiempo </a:t>
            </a:r>
            <a:endParaRPr sz="1300">
              <a:latin typeface="DM Sans"/>
              <a:ea typeface="DM Sans"/>
              <a:cs typeface="DM Sans"/>
              <a:sym typeface="DM Sans"/>
            </a:endParaRPr>
          </a:p>
        </p:txBody>
      </p:sp>
      <p:sp>
        <p:nvSpPr>
          <p:cNvPr id="402" name="Google Shape;402;p58"/>
          <p:cNvSpPr/>
          <p:nvPr/>
        </p:nvSpPr>
        <p:spPr>
          <a:xfrm>
            <a:off x="5098775" y="2800994"/>
            <a:ext cx="3271500" cy="73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300">
                <a:latin typeface="DM Sans"/>
                <a:ea typeface="DM Sans"/>
                <a:cs typeface="DM Sans"/>
                <a:sym typeface="DM Sans"/>
              </a:rPr>
              <a:t>React/Angular/Vue</a:t>
            </a:r>
            <a:r>
              <a:rPr lang="es" sz="1300">
                <a:latin typeface="DM Sans"/>
                <a:ea typeface="DM Sans"/>
                <a:cs typeface="DM Sans"/>
                <a:sym typeface="DM Sans"/>
              </a:rPr>
              <a:t>: Frameworks de frontend para crear aplicaciones web.</a:t>
            </a:r>
            <a:endParaRPr sz="1300">
              <a:latin typeface="DM Sans"/>
              <a:ea typeface="DM Sans"/>
              <a:cs typeface="DM Sans"/>
              <a:sym typeface="DM Sans"/>
            </a:endParaRPr>
          </a:p>
        </p:txBody>
      </p:sp>
      <p:cxnSp>
        <p:nvCxnSpPr>
          <p:cNvPr id="403" name="Google Shape;403;p58"/>
          <p:cNvCxnSpPr>
            <a:endCxn id="400" idx="1"/>
          </p:cNvCxnSpPr>
          <p:nvPr/>
        </p:nvCxnSpPr>
        <p:spPr>
          <a:xfrm rot="-5400000">
            <a:off x="4156175" y="1832924"/>
            <a:ext cx="1435500" cy="449700"/>
          </a:xfrm>
          <a:prstGeom prst="bentConnector2">
            <a:avLst/>
          </a:prstGeom>
          <a:noFill/>
          <a:ln cap="flat" cmpd="sng" w="19050">
            <a:solidFill>
              <a:srgbClr val="EEEEEE"/>
            </a:solidFill>
            <a:prstDash val="solid"/>
            <a:round/>
            <a:headEnd len="med" w="med" type="none"/>
            <a:tailEnd len="med" w="med" type="none"/>
          </a:ln>
        </p:spPr>
      </p:cxnSp>
      <p:cxnSp>
        <p:nvCxnSpPr>
          <p:cNvPr id="404" name="Google Shape;404;p58"/>
          <p:cNvCxnSpPr>
            <a:endCxn id="401" idx="1"/>
          </p:cNvCxnSpPr>
          <p:nvPr/>
        </p:nvCxnSpPr>
        <p:spPr>
          <a:xfrm rot="-5400000">
            <a:off x="4634825" y="2268659"/>
            <a:ext cx="478200" cy="449700"/>
          </a:xfrm>
          <a:prstGeom prst="bentConnector2">
            <a:avLst/>
          </a:prstGeom>
          <a:noFill/>
          <a:ln cap="flat" cmpd="sng" w="19050">
            <a:solidFill>
              <a:srgbClr val="EEEEEE"/>
            </a:solidFill>
            <a:prstDash val="solid"/>
            <a:round/>
            <a:headEnd len="med" w="med" type="none"/>
            <a:tailEnd len="med" w="med" type="none"/>
          </a:ln>
        </p:spPr>
      </p:cxnSp>
      <p:cxnSp>
        <p:nvCxnSpPr>
          <p:cNvPr id="405" name="Google Shape;405;p58"/>
          <p:cNvCxnSpPr>
            <a:endCxn id="402" idx="1"/>
          </p:cNvCxnSpPr>
          <p:nvPr/>
        </p:nvCxnSpPr>
        <p:spPr>
          <a:xfrm flipH="1" rot="-5400000">
            <a:off x="4634525" y="2704544"/>
            <a:ext cx="478800" cy="449700"/>
          </a:xfrm>
          <a:prstGeom prst="bentConnector2">
            <a:avLst/>
          </a:prstGeom>
          <a:noFill/>
          <a:ln cap="flat" cmpd="sng" w="19050">
            <a:solidFill>
              <a:srgbClr val="EEEEEE"/>
            </a:solidFill>
            <a:prstDash val="solid"/>
            <a:round/>
            <a:headEnd len="med" w="med" type="none"/>
            <a:tailEnd len="med" w="med" type="none"/>
          </a:ln>
        </p:spPr>
      </p:cxnSp>
      <p:sp>
        <p:nvSpPr>
          <p:cNvPr id="406" name="Google Shape;406;p58"/>
          <p:cNvSpPr/>
          <p:nvPr/>
        </p:nvSpPr>
        <p:spPr>
          <a:xfrm>
            <a:off x="5098775" y="3715378"/>
            <a:ext cx="3271500" cy="73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300">
                <a:latin typeface="DM Sans"/>
                <a:ea typeface="DM Sans"/>
                <a:cs typeface="DM Sans"/>
                <a:sym typeface="DM Sans"/>
              </a:rPr>
              <a:t>Node</a:t>
            </a:r>
            <a:r>
              <a:rPr lang="es" sz="1300">
                <a:latin typeface="DM Sans"/>
                <a:ea typeface="DM Sans"/>
                <a:cs typeface="DM Sans"/>
                <a:sym typeface="DM Sans"/>
              </a:rPr>
              <a:t>: Entorno en tiempo de ejecución multiplataforma para la capa del servidor basado en JavaScript</a:t>
            </a:r>
            <a:r>
              <a:rPr lang="es" sz="1300">
                <a:solidFill>
                  <a:srgbClr val="000000"/>
                </a:solidFill>
                <a:highlight>
                  <a:srgbClr val="FFFFFF"/>
                </a:highlight>
                <a:latin typeface="DM Sans"/>
                <a:ea typeface="DM Sans"/>
                <a:cs typeface="DM Sans"/>
                <a:sym typeface="DM Sans"/>
              </a:rPr>
              <a:t>.</a:t>
            </a:r>
            <a:endParaRPr sz="1300">
              <a:latin typeface="DM Sans"/>
              <a:ea typeface="DM Sans"/>
              <a:cs typeface="DM Sans"/>
              <a:sym typeface="DM Sans"/>
            </a:endParaRPr>
          </a:p>
        </p:txBody>
      </p:sp>
      <p:cxnSp>
        <p:nvCxnSpPr>
          <p:cNvPr id="407" name="Google Shape;407;p58"/>
          <p:cNvCxnSpPr>
            <a:endCxn id="406" idx="1"/>
          </p:cNvCxnSpPr>
          <p:nvPr/>
        </p:nvCxnSpPr>
        <p:spPr>
          <a:xfrm flipH="1" rot="-5400000">
            <a:off x="4155875" y="3140278"/>
            <a:ext cx="1436100" cy="449700"/>
          </a:xfrm>
          <a:prstGeom prst="bentConnector2">
            <a:avLst/>
          </a:prstGeom>
          <a:noFill/>
          <a:ln cap="flat" cmpd="sng" w="19050">
            <a:solidFill>
              <a:srgbClr val="EEEEEE"/>
            </a:solidFill>
            <a:prstDash val="solid"/>
            <a:round/>
            <a:headEnd len="med" w="med" type="none"/>
            <a:tailEnd len="med" w="med" type="none"/>
          </a:ln>
        </p:spPr>
      </p:cxnSp>
      <p:cxnSp>
        <p:nvCxnSpPr>
          <p:cNvPr id="408" name="Google Shape;408;p58"/>
          <p:cNvCxnSpPr/>
          <p:nvPr/>
        </p:nvCxnSpPr>
        <p:spPr>
          <a:xfrm>
            <a:off x="4433025" y="2647087"/>
            <a:ext cx="449700" cy="1436100"/>
          </a:xfrm>
          <a:prstGeom prst="bentConnector3">
            <a:avLst>
              <a:gd fmla="val 50000" name="adj1"/>
            </a:avLst>
          </a:prstGeom>
          <a:noFill/>
          <a:ln cap="flat" cmpd="sng" w="19050">
            <a:solidFill>
              <a:srgbClr val="EEEEEE"/>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recordar</a:t>
            </a:r>
            <a:endParaRPr b="1" sz="3500">
              <a:solidFill>
                <a:srgbClr val="EAFF6A"/>
              </a:solidFill>
              <a:latin typeface="DM Sans"/>
              <a:ea typeface="DM Sans"/>
              <a:cs typeface="DM Sans"/>
              <a:sym typeface="DM Sans"/>
            </a:endParaRPr>
          </a:p>
        </p:txBody>
      </p:sp>
      <p:sp>
        <p:nvSpPr>
          <p:cNvPr id="414" name="Google Shape;414;p59"/>
          <p:cNvSpPr txBox="1"/>
          <p:nvPr/>
        </p:nvSpPr>
        <p:spPr>
          <a:xfrm>
            <a:off x="473375" y="1830050"/>
            <a:ext cx="71694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solidFill>
                  <a:srgbClr val="B7B7B7"/>
                </a:solidFill>
                <a:latin typeface="DM Sans"/>
                <a:ea typeface="DM Sans"/>
                <a:cs typeface="DM Sans"/>
                <a:sym typeface="DM Sans"/>
              </a:rPr>
              <a:t>Al estar todo desarrollado en Javascript, podrás profundizar en un solo lenguaje de programación, logrando enfocar y reforzar tus conocimientos. Aumentarás tu productividad, pudiendo desarrollar </a:t>
            </a:r>
            <a:r>
              <a:rPr b="1" lang="es" sz="2300">
                <a:solidFill>
                  <a:srgbClr val="B7B7B7"/>
                </a:solidFill>
                <a:latin typeface="DM Sans"/>
                <a:ea typeface="DM Sans"/>
                <a:cs typeface="DM Sans"/>
                <a:sym typeface="DM Sans"/>
              </a:rPr>
              <a:t>perfiles de front</a:t>
            </a:r>
            <a:r>
              <a:rPr lang="es" sz="2300">
                <a:solidFill>
                  <a:srgbClr val="B7B7B7"/>
                </a:solidFill>
                <a:latin typeface="DM Sans"/>
                <a:ea typeface="DM Sans"/>
                <a:cs typeface="DM Sans"/>
                <a:sym typeface="DM Sans"/>
              </a:rPr>
              <a:t> y </a:t>
            </a:r>
            <a:r>
              <a:rPr b="1" lang="es" sz="2300">
                <a:solidFill>
                  <a:srgbClr val="B7B7B7"/>
                </a:solidFill>
                <a:latin typeface="DM Sans"/>
                <a:ea typeface="DM Sans"/>
                <a:cs typeface="DM Sans"/>
                <a:sym typeface="DM Sans"/>
              </a:rPr>
              <a:t>back</a:t>
            </a:r>
            <a:r>
              <a:rPr lang="es" sz="2300">
                <a:solidFill>
                  <a:srgbClr val="B7B7B7"/>
                </a:solidFill>
                <a:latin typeface="DM Sans"/>
                <a:ea typeface="DM Sans"/>
                <a:cs typeface="DM Sans"/>
                <a:sym typeface="DM Sans"/>
              </a:rPr>
              <a:t> en menos tiempo 🤩.</a:t>
            </a:r>
            <a:endParaRPr b="1" sz="2500">
              <a:solidFill>
                <a:srgbClr val="B7B7B7"/>
              </a:solidFill>
              <a:latin typeface="Helvetica Neue"/>
              <a:ea typeface="Helvetica Neue"/>
              <a:cs typeface="Helvetica Neue"/>
              <a:sym typeface="Helvetica Neue"/>
            </a:endParaRPr>
          </a:p>
        </p:txBody>
      </p:sp>
      <p:sp>
        <p:nvSpPr>
          <p:cNvPr id="415" name="Google Shape;415;p59"/>
          <p:cNvSpPr/>
          <p:nvPr/>
        </p:nvSpPr>
        <p:spPr>
          <a:xfrm>
            <a:off x="473370" y="619431"/>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59"/>
          <p:cNvGrpSpPr/>
          <p:nvPr/>
        </p:nvGrpSpPr>
        <p:grpSpPr>
          <a:xfrm>
            <a:off x="550329" y="696384"/>
            <a:ext cx="585003" cy="585003"/>
            <a:chOff x="4616400" y="1950761"/>
            <a:chExt cx="431100" cy="431100"/>
          </a:xfrm>
        </p:grpSpPr>
        <p:sp>
          <p:nvSpPr>
            <p:cNvPr id="417" name="Google Shape;417;p59"/>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59" title="ícono de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0"/>
          <p:cNvSpPr txBox="1"/>
          <p:nvPr/>
        </p:nvSpPr>
        <p:spPr>
          <a:xfrm>
            <a:off x="1461300" y="629225"/>
            <a:ext cx="6221400" cy="65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400">
                <a:solidFill>
                  <a:schemeClr val="lt1"/>
                </a:solidFill>
                <a:latin typeface="DM Sans"/>
                <a:ea typeface="DM Sans"/>
                <a:cs typeface="DM Sans"/>
                <a:sym typeface="DM Sans"/>
              </a:rPr>
              <a:t>No es el fin, es el comienzo</a:t>
            </a:r>
            <a:endParaRPr b="1" sz="3300">
              <a:solidFill>
                <a:schemeClr val="lt1"/>
              </a:solidFill>
              <a:latin typeface="DM Sans"/>
              <a:ea typeface="DM Sans"/>
              <a:cs typeface="DM Sans"/>
              <a:sym typeface="DM Sans"/>
            </a:endParaRPr>
          </a:p>
        </p:txBody>
      </p:sp>
      <p:pic>
        <p:nvPicPr>
          <p:cNvPr id="424" name="Google Shape;424;p60"/>
          <p:cNvPicPr preferRelativeResize="0"/>
          <p:nvPr/>
        </p:nvPicPr>
        <p:blipFill>
          <a:blip r:embed="rId3">
            <a:alphaModFix/>
          </a:blip>
          <a:stretch>
            <a:fillRect/>
          </a:stretch>
        </p:blipFill>
        <p:spPr>
          <a:xfrm>
            <a:off x="2107076" y="1447150"/>
            <a:ext cx="4929875" cy="2594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grpSp>
        <p:nvGrpSpPr>
          <p:cNvPr id="429" name="Google Shape;429;p61"/>
          <p:cNvGrpSpPr/>
          <p:nvPr/>
        </p:nvGrpSpPr>
        <p:grpSpPr>
          <a:xfrm>
            <a:off x="4202551" y="1459710"/>
            <a:ext cx="738900" cy="738900"/>
            <a:chOff x="7208351" y="2467173"/>
            <a:chExt cx="738900" cy="738900"/>
          </a:xfrm>
        </p:grpSpPr>
        <p:sp>
          <p:nvSpPr>
            <p:cNvPr id="430" name="Google Shape;430;p6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6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32" name="Google Shape;432;p61"/>
          <p:cNvSpPr txBox="1"/>
          <p:nvPr/>
        </p:nvSpPr>
        <p:spPr>
          <a:xfrm>
            <a:off x="1461300" y="23907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¿Consultas sobre el proyecto final?</a:t>
            </a:r>
            <a:endParaRPr b="1" sz="4000">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62"/>
          <p:cNvGrpSpPr/>
          <p:nvPr/>
        </p:nvGrpSpPr>
        <p:grpSpPr>
          <a:xfrm>
            <a:off x="4202551" y="905623"/>
            <a:ext cx="738900" cy="738900"/>
            <a:chOff x="7208351" y="2467173"/>
            <a:chExt cx="738900" cy="738900"/>
          </a:xfrm>
        </p:grpSpPr>
        <p:sp>
          <p:nvSpPr>
            <p:cNvPr id="438" name="Google Shape;438;p6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6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40" name="Google Shape;440;p62"/>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Entrega</a:t>
            </a:r>
            <a:r>
              <a:rPr b="1" lang="es" sz="4000">
                <a:solidFill>
                  <a:schemeClr val="dk1"/>
                </a:solidFill>
                <a:highlight>
                  <a:schemeClr val="accent6"/>
                </a:highlight>
                <a:latin typeface="DM Sans"/>
                <a:ea typeface="DM Sans"/>
                <a:cs typeface="DM Sans"/>
                <a:sym typeface="DM Sans"/>
              </a:rPr>
              <a:t> de tu</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highlight>
                <a:srgbClr val="EAFF6A"/>
              </a:highlight>
              <a:latin typeface="DM Sans"/>
              <a:ea typeface="DM Sans"/>
              <a:cs typeface="DM Sans"/>
              <a:sym typeface="DM Sans"/>
            </a:endParaRPr>
          </a:p>
        </p:txBody>
      </p:sp>
      <p:sp>
        <p:nvSpPr>
          <p:cNvPr id="441" name="Google Shape;441;p62"/>
          <p:cNvSpPr txBox="1"/>
          <p:nvPr/>
        </p:nvSpPr>
        <p:spPr>
          <a:xfrm>
            <a:off x="987300" y="3129675"/>
            <a:ext cx="71694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1700">
                <a:solidFill>
                  <a:srgbClr val="999999"/>
                </a:solidFill>
                <a:latin typeface="DM Sans"/>
                <a:ea typeface="DM Sans"/>
                <a:cs typeface="DM Sans"/>
                <a:sym typeface="DM Sans"/>
              </a:rPr>
              <a:t>Deberás entregar el simulador final funcionando, en un archivo HTML con sus archivos JS complementarios.</a:t>
            </a:r>
            <a:endParaRPr sz="1700">
              <a:solidFill>
                <a:srgbClr val="999999"/>
              </a:solidFill>
              <a:latin typeface="DM Sans"/>
              <a:ea typeface="DM Sans"/>
              <a:cs typeface="DM Sans"/>
              <a:sym typeface="DM Sans"/>
            </a:endParaRPr>
          </a:p>
          <a:p>
            <a:pPr indent="0" lvl="0" marL="0" rtl="0" algn="ctr">
              <a:spcBef>
                <a:spcPts val="0"/>
              </a:spcBef>
              <a:spcAft>
                <a:spcPts val="0"/>
              </a:spcAft>
              <a:buNone/>
            </a:pPr>
            <a:r>
              <a:rPr lang="es" sz="1700">
                <a:solidFill>
                  <a:srgbClr val="999999"/>
                </a:solidFill>
                <a:latin typeface="DM Sans"/>
                <a:ea typeface="DM Sans"/>
                <a:cs typeface="DM Sans"/>
                <a:sym typeface="DM Sans"/>
              </a:rPr>
              <a:t>Recuerda que cuentas con 10 días (de corrido) para subir tu Proyecto Final. Pasado este plazo, el botón de entrega se inhabilitará.</a:t>
            </a:r>
            <a:endParaRPr sz="1700">
              <a:solidFill>
                <a:srgbClr val="999999"/>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63"/>
          <p:cNvGrpSpPr/>
          <p:nvPr/>
        </p:nvGrpSpPr>
        <p:grpSpPr>
          <a:xfrm>
            <a:off x="457356" y="468297"/>
            <a:ext cx="431074" cy="431074"/>
            <a:chOff x="7208351" y="2467173"/>
            <a:chExt cx="738900" cy="738900"/>
          </a:xfrm>
        </p:grpSpPr>
        <p:sp>
          <p:nvSpPr>
            <p:cNvPr id="447" name="Google Shape;447;p6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6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449" name="Google Shape;449;p6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50" name="Google Shape;450;p6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451" name="Google Shape;451;p63"/>
          <p:cNvSpPr txBox="1"/>
          <p:nvPr/>
        </p:nvSpPr>
        <p:spPr>
          <a:xfrm>
            <a:off x="4534550" y="1593600"/>
            <a:ext cx="3834600" cy="201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Página HTML y código fuente en JavaScript. Debe identificar el apellido del alumno/a en el nombre de archivo comprimido por “ProyectoFinal+Apellido”</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spcBef>
                <a:spcPts val="0"/>
              </a:spcBef>
              <a:spcAft>
                <a:spcPts val="800"/>
              </a:spcAft>
              <a:buNone/>
            </a:pPr>
            <a:r>
              <a:t/>
            </a:r>
            <a:endParaRPr sz="1350">
              <a:solidFill>
                <a:srgbClr val="999999"/>
              </a:solidFill>
              <a:latin typeface="DM Sans"/>
              <a:ea typeface="DM Sans"/>
              <a:cs typeface="DM Sans"/>
              <a:sym typeface="DM Sans"/>
            </a:endParaRPr>
          </a:p>
        </p:txBody>
      </p:sp>
      <p:sp>
        <p:nvSpPr>
          <p:cNvPr id="452" name="Google Shape;452;p63"/>
          <p:cNvSpPr txBox="1"/>
          <p:nvPr/>
        </p:nvSpPr>
        <p:spPr>
          <a:xfrm>
            <a:off x="457350" y="1527925"/>
            <a:ext cx="3834600" cy="2948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Presentarás la página web interactiva en JavaScript que vienes trabajando a lo largo del curso. La misma debe simular distintos procesos. Un “simulador” es un programa que soluciona ciertas tareas, y proporciona al usuario información de valor, de forma coherente y prolija. Utilizarás AJAX y JSON para obtener datos y diversas herramientas de JS como librerías, promises y asincronía para controlar eventos en la interfaz y producir animaciones en respuesta.</a:t>
            </a:r>
            <a:endParaRPr sz="1350" u="sng">
              <a:solidFill>
                <a:srgbClr val="83AEFB"/>
              </a:solidFill>
              <a:latin typeface="DM Sans"/>
              <a:ea typeface="DM Sans"/>
              <a:cs typeface="DM Sans"/>
              <a:sym typeface="DM Sans"/>
            </a:endParaRPr>
          </a:p>
        </p:txBody>
      </p:sp>
      <p:sp>
        <p:nvSpPr>
          <p:cNvPr id="453" name="Google Shape;453;p6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Mapa de conceptos</a:t>
            </a:r>
            <a:endParaRPr b="1" sz="4000">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pSp>
        <p:nvGrpSpPr>
          <p:cNvPr id="458" name="Google Shape;458;p64"/>
          <p:cNvGrpSpPr/>
          <p:nvPr/>
        </p:nvGrpSpPr>
        <p:grpSpPr>
          <a:xfrm>
            <a:off x="457356" y="468297"/>
            <a:ext cx="431074" cy="431074"/>
            <a:chOff x="7208351" y="2467173"/>
            <a:chExt cx="738900" cy="738900"/>
          </a:xfrm>
        </p:grpSpPr>
        <p:sp>
          <p:nvSpPr>
            <p:cNvPr id="459" name="Google Shape;459;p6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461" name="Google Shape;461;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2" name="Google Shape;462;p6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463" name="Google Shape;463;p64"/>
          <p:cNvSpPr txBox="1"/>
          <p:nvPr/>
        </p:nvSpPr>
        <p:spPr>
          <a:xfrm>
            <a:off x="475500" y="1413325"/>
            <a:ext cx="3834600" cy="325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Presentar una aplicación que utilice Javascript para solucionar un problema real al usuario.</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Javascript para mejorar la interacción y dinamismo de la página, generando una interfaz coherente y atractiva.</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Objetivos específicos</a:t>
            </a:r>
            <a:endParaRPr b="1"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Contar con una estructura de datos clara, basada en Arrays y Objetos.</a:t>
            </a:r>
            <a:endParaRPr sz="1350">
              <a:solidFill>
                <a:srgbClr val="999999"/>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464" name="Google Shape;464;p6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4"/>
          <p:cNvSpPr txBox="1"/>
          <p:nvPr/>
        </p:nvSpPr>
        <p:spPr>
          <a:xfrm>
            <a:off x="4843800" y="1505425"/>
            <a:ext cx="3000000" cy="30939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Utilizar funciones, condicionales e iteradores para manipular los datos de la app.</a:t>
            </a:r>
            <a:endParaRPr b="1"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Generar y manipular el DOM. Crear vistas a partir de datos de la app y generar eventos para responder a la interacción del usuario. Utilizar alguna librería relevante para el simulador.</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Utilizar asincronía y fetch para cargar datos estáticos o consumir una API.</a:t>
            </a:r>
            <a:endParaRPr>
              <a:solidFill>
                <a:srgbClr val="9999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grpSp>
        <p:nvGrpSpPr>
          <p:cNvPr id="470" name="Google Shape;470;p65"/>
          <p:cNvGrpSpPr/>
          <p:nvPr/>
        </p:nvGrpSpPr>
        <p:grpSpPr>
          <a:xfrm>
            <a:off x="457356" y="468297"/>
            <a:ext cx="431074" cy="431074"/>
            <a:chOff x="7208351" y="2467173"/>
            <a:chExt cx="738900" cy="738900"/>
          </a:xfrm>
        </p:grpSpPr>
        <p:sp>
          <p:nvSpPr>
            <p:cNvPr id="471" name="Google Shape;471;p6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6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473" name="Google Shape;473;p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4" name="Google Shape;474;p6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475" name="Google Shape;475;p65"/>
          <p:cNvSpPr txBox="1"/>
          <p:nvPr/>
        </p:nvSpPr>
        <p:spPr>
          <a:xfrm>
            <a:off x="475500" y="1413325"/>
            <a:ext cx="3834600" cy="2843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Se debe entregar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Objetos y Arrays. Métodos de Arrays.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Funciones y condicionales.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Generación del DOM de forma dinámica. Eventos.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Sintaxis avanzada.</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Al menos una librería de uso relevante para el proyecto.</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Manejo de promesas con fetch. </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Carga de datos desde un JSON local o desde una API externa.</a:t>
            </a:r>
            <a:endParaRPr sz="1350">
              <a:solidFill>
                <a:srgbClr val="999999"/>
              </a:solidFill>
              <a:latin typeface="DM Sans"/>
              <a:ea typeface="DM Sans"/>
              <a:cs typeface="DM Sans"/>
              <a:sym typeface="DM Sans"/>
            </a:endParaRPr>
          </a:p>
          <a:p>
            <a:pPr indent="0" lvl="0" marL="457200" rtl="0" algn="l">
              <a:spcBef>
                <a:spcPts val="800"/>
              </a:spcBef>
              <a:spcAft>
                <a:spcPts val="800"/>
              </a:spcAft>
              <a:buNone/>
            </a:pPr>
            <a:r>
              <a:t/>
            </a:r>
            <a:endParaRPr sz="1350">
              <a:solidFill>
                <a:srgbClr val="999999"/>
              </a:solidFill>
              <a:latin typeface="DM Sans"/>
              <a:ea typeface="DM Sans"/>
              <a:cs typeface="DM Sans"/>
              <a:sym typeface="DM Sans"/>
            </a:endParaRPr>
          </a:p>
        </p:txBody>
      </p:sp>
      <p:sp>
        <p:nvSpPr>
          <p:cNvPr id="476" name="Google Shape;476;p6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5"/>
          <p:cNvSpPr txBox="1"/>
          <p:nvPr/>
        </p:nvSpPr>
        <p:spPr>
          <a:xfrm>
            <a:off x="752700" y="3422025"/>
            <a:ext cx="40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488" name="Google Shape;488;p67"/>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Conocimos la utilidad de Node JS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Identificamos NPM</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Profundizamos en React, Angular y Vue</a:t>
            </a:r>
            <a:endParaRPr sz="1350">
              <a:solidFill>
                <a:schemeClr val="lt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9"/>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70"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1"/>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¡Gracias por estudiar con nosotros!</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91" name="Google Shape;91;p2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92" name="Google Shape;92;p20"/>
          <p:cNvSpPr/>
          <p:nvPr/>
        </p:nvSpPr>
        <p:spPr>
          <a:xfrm>
            <a:off x="4491688" y="1784900"/>
            <a:ext cx="2079000" cy="286500"/>
          </a:xfrm>
          <a:prstGeom prst="rect">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Comandos</a:t>
            </a:r>
            <a:endParaRPr sz="1100">
              <a:solidFill>
                <a:srgbClr val="222222"/>
              </a:solidFill>
              <a:latin typeface="DM Sans"/>
              <a:ea typeface="DM Sans"/>
              <a:cs typeface="DM Sans"/>
              <a:sym typeface="DM Sans"/>
            </a:endParaRPr>
          </a:p>
        </p:txBody>
      </p:sp>
      <p:sp>
        <p:nvSpPr>
          <p:cNvPr id="93" name="Google Shape;93;p20"/>
          <p:cNvSpPr/>
          <p:nvPr/>
        </p:nvSpPr>
        <p:spPr>
          <a:xfrm>
            <a:off x="886863" y="1762850"/>
            <a:ext cx="1452900" cy="3306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DM Sans"/>
                <a:ea typeface="DM Sans"/>
                <a:cs typeface="DM Sans"/>
                <a:sym typeface="DM Sans"/>
              </a:rPr>
              <a:t>NodeJS</a:t>
            </a:r>
            <a:endParaRPr sz="1100">
              <a:solidFill>
                <a:srgbClr val="FFFFFF"/>
              </a:solidFill>
              <a:latin typeface="DM Sans"/>
              <a:ea typeface="DM Sans"/>
              <a:cs typeface="DM Sans"/>
              <a:sym typeface="DM Sans"/>
            </a:endParaRPr>
          </a:p>
        </p:txBody>
      </p:sp>
      <p:sp>
        <p:nvSpPr>
          <p:cNvPr id="94" name="Google Shape;94;p20"/>
          <p:cNvSpPr/>
          <p:nvPr/>
        </p:nvSpPr>
        <p:spPr>
          <a:xfrm>
            <a:off x="4491663" y="1379800"/>
            <a:ext cx="2079000" cy="330600"/>
          </a:xfrm>
          <a:prstGeom prst="rect">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222222"/>
                </a:solidFill>
                <a:latin typeface="DM Sans"/>
                <a:ea typeface="DM Sans"/>
                <a:cs typeface="DM Sans"/>
                <a:sym typeface="DM Sans"/>
              </a:rPr>
              <a:t>NPM (</a:t>
            </a:r>
            <a:r>
              <a:rPr lang="es" sz="1100">
                <a:solidFill>
                  <a:srgbClr val="000000"/>
                </a:solidFill>
                <a:latin typeface="DM Sans"/>
                <a:ea typeface="DM Sans"/>
                <a:cs typeface="DM Sans"/>
                <a:sym typeface="DM Sans"/>
              </a:rPr>
              <a:t>Node Package Manager)</a:t>
            </a:r>
            <a:endParaRPr sz="1100">
              <a:solidFill>
                <a:srgbClr val="222222"/>
              </a:solidFill>
              <a:latin typeface="DM Sans"/>
              <a:ea typeface="DM Sans"/>
              <a:cs typeface="DM Sans"/>
              <a:sym typeface="DM Sans"/>
            </a:endParaRPr>
          </a:p>
        </p:txBody>
      </p:sp>
      <p:sp>
        <p:nvSpPr>
          <p:cNvPr id="95" name="Google Shape;95;p20"/>
          <p:cNvSpPr/>
          <p:nvPr/>
        </p:nvSpPr>
        <p:spPr>
          <a:xfrm>
            <a:off x="4491663" y="2144177"/>
            <a:ext cx="2079000" cy="286500"/>
          </a:xfrm>
          <a:prstGeom prst="rect">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Package json</a:t>
            </a:r>
            <a:endParaRPr sz="1100">
              <a:solidFill>
                <a:srgbClr val="222222"/>
              </a:solidFill>
              <a:latin typeface="DM Sans"/>
              <a:ea typeface="DM Sans"/>
              <a:cs typeface="DM Sans"/>
              <a:sym typeface="DM Sans"/>
            </a:endParaRPr>
          </a:p>
        </p:txBody>
      </p:sp>
      <p:cxnSp>
        <p:nvCxnSpPr>
          <p:cNvPr id="96" name="Google Shape;96;p20"/>
          <p:cNvCxnSpPr>
            <a:stCxn id="93" idx="3"/>
            <a:endCxn id="94" idx="1"/>
          </p:cNvCxnSpPr>
          <p:nvPr/>
        </p:nvCxnSpPr>
        <p:spPr>
          <a:xfrm flipH="1" rot="10800000">
            <a:off x="2339763" y="1545050"/>
            <a:ext cx="2151900" cy="383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97" name="Google Shape;97;p20"/>
          <p:cNvCxnSpPr>
            <a:stCxn id="93" idx="3"/>
            <a:endCxn id="92" idx="1"/>
          </p:cNvCxnSpPr>
          <p:nvPr/>
        </p:nvCxnSpPr>
        <p:spPr>
          <a:xfrm>
            <a:off x="2339763" y="1928150"/>
            <a:ext cx="2151900" cy="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98" name="Google Shape;98;p20"/>
          <p:cNvCxnSpPr>
            <a:stCxn id="93" idx="3"/>
            <a:endCxn id="95" idx="1"/>
          </p:cNvCxnSpPr>
          <p:nvPr/>
        </p:nvCxnSpPr>
        <p:spPr>
          <a:xfrm>
            <a:off x="2339763" y="1928150"/>
            <a:ext cx="2151900" cy="359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9" name="Google Shape;99;p20"/>
          <p:cNvSpPr/>
          <p:nvPr/>
        </p:nvSpPr>
        <p:spPr>
          <a:xfrm>
            <a:off x="4491677" y="3067400"/>
            <a:ext cx="2079000" cy="286500"/>
          </a:xfrm>
          <a:prstGeom prst="rect">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React JS</a:t>
            </a:r>
            <a:endParaRPr sz="1100">
              <a:solidFill>
                <a:srgbClr val="222222"/>
              </a:solidFill>
              <a:latin typeface="DM Sans"/>
              <a:ea typeface="DM Sans"/>
              <a:cs typeface="DM Sans"/>
              <a:sym typeface="DM Sans"/>
            </a:endParaRPr>
          </a:p>
        </p:txBody>
      </p:sp>
      <p:sp>
        <p:nvSpPr>
          <p:cNvPr id="100" name="Google Shape;100;p20"/>
          <p:cNvSpPr/>
          <p:nvPr/>
        </p:nvSpPr>
        <p:spPr>
          <a:xfrm>
            <a:off x="886863" y="3045350"/>
            <a:ext cx="1452900" cy="3306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DM Sans"/>
                <a:ea typeface="DM Sans"/>
                <a:cs typeface="DM Sans"/>
                <a:sym typeface="DM Sans"/>
              </a:rPr>
              <a:t>Frameworks</a:t>
            </a:r>
            <a:endParaRPr sz="1100">
              <a:solidFill>
                <a:srgbClr val="FFFFFF"/>
              </a:solidFill>
              <a:latin typeface="DM Sans"/>
              <a:ea typeface="DM Sans"/>
              <a:cs typeface="DM Sans"/>
              <a:sym typeface="DM Sans"/>
            </a:endParaRPr>
          </a:p>
        </p:txBody>
      </p:sp>
      <p:sp>
        <p:nvSpPr>
          <p:cNvPr id="101" name="Google Shape;101;p20"/>
          <p:cNvSpPr/>
          <p:nvPr/>
        </p:nvSpPr>
        <p:spPr>
          <a:xfrm>
            <a:off x="4491700" y="2721225"/>
            <a:ext cx="2079000" cy="286500"/>
          </a:xfrm>
          <a:prstGeom prst="rect">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222222"/>
                </a:solidFill>
                <a:latin typeface="DM Sans"/>
                <a:ea typeface="DM Sans"/>
                <a:cs typeface="DM Sans"/>
                <a:sym typeface="DM Sans"/>
              </a:rPr>
              <a:t>Angular</a:t>
            </a:r>
            <a:endParaRPr sz="1100">
              <a:solidFill>
                <a:srgbClr val="222222"/>
              </a:solidFill>
              <a:latin typeface="DM Sans"/>
              <a:ea typeface="DM Sans"/>
              <a:cs typeface="DM Sans"/>
              <a:sym typeface="DM Sans"/>
            </a:endParaRPr>
          </a:p>
        </p:txBody>
      </p:sp>
      <p:sp>
        <p:nvSpPr>
          <p:cNvPr id="102" name="Google Shape;102;p20"/>
          <p:cNvSpPr/>
          <p:nvPr/>
        </p:nvSpPr>
        <p:spPr>
          <a:xfrm>
            <a:off x="4491690" y="3413575"/>
            <a:ext cx="2079000" cy="286500"/>
          </a:xfrm>
          <a:prstGeom prst="rect">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Vue JS</a:t>
            </a:r>
            <a:endParaRPr sz="1100">
              <a:solidFill>
                <a:srgbClr val="222222"/>
              </a:solidFill>
              <a:latin typeface="DM Sans"/>
              <a:ea typeface="DM Sans"/>
              <a:cs typeface="DM Sans"/>
              <a:sym typeface="DM Sans"/>
            </a:endParaRPr>
          </a:p>
        </p:txBody>
      </p:sp>
      <p:cxnSp>
        <p:nvCxnSpPr>
          <p:cNvPr id="103" name="Google Shape;103;p20"/>
          <p:cNvCxnSpPr>
            <a:stCxn id="100" idx="3"/>
            <a:endCxn id="101" idx="1"/>
          </p:cNvCxnSpPr>
          <p:nvPr/>
        </p:nvCxnSpPr>
        <p:spPr>
          <a:xfrm flipH="1" rot="10800000">
            <a:off x="2339763" y="2864450"/>
            <a:ext cx="2151900" cy="3462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04" name="Google Shape;104;p20"/>
          <p:cNvCxnSpPr>
            <a:stCxn id="100" idx="3"/>
            <a:endCxn id="99" idx="1"/>
          </p:cNvCxnSpPr>
          <p:nvPr/>
        </p:nvCxnSpPr>
        <p:spPr>
          <a:xfrm>
            <a:off x="2339763" y="3210650"/>
            <a:ext cx="21519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5" name="Google Shape;105;p20"/>
          <p:cNvCxnSpPr>
            <a:stCxn id="100" idx="3"/>
            <a:endCxn id="102" idx="1"/>
          </p:cNvCxnSpPr>
          <p:nvPr/>
        </p:nvCxnSpPr>
        <p:spPr>
          <a:xfrm>
            <a:off x="2339763" y="3210650"/>
            <a:ext cx="2151900" cy="346200"/>
          </a:xfrm>
          <a:prstGeom prst="bentConnector3">
            <a:avLst>
              <a:gd fmla="val 50001" name="adj1"/>
            </a:avLst>
          </a:prstGeom>
          <a:noFill/>
          <a:ln cap="flat" cmpd="sng" w="9525">
            <a:solidFill>
              <a:srgbClr val="CCCCCC"/>
            </a:solidFill>
            <a:prstDash val="solid"/>
            <a:round/>
            <a:headEnd len="med" w="med" type="none"/>
            <a:tailEnd len="med" w="med" type="oval"/>
          </a:ln>
        </p:spPr>
      </p:cxnSp>
      <p:sp>
        <p:nvSpPr>
          <p:cNvPr id="106" name="Google Shape;106;p20"/>
          <p:cNvSpPr/>
          <p:nvPr/>
        </p:nvSpPr>
        <p:spPr>
          <a:xfrm>
            <a:off x="4491700" y="3986450"/>
            <a:ext cx="2079000" cy="330600"/>
          </a:xfrm>
          <a:prstGeom prst="rect">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Mern, Mean &amp; Mevn Stack</a:t>
            </a:r>
            <a:endParaRPr sz="1100">
              <a:solidFill>
                <a:srgbClr val="222222"/>
              </a:solidFill>
              <a:latin typeface="DM Sans"/>
              <a:ea typeface="DM Sans"/>
              <a:cs typeface="DM Sans"/>
              <a:sym typeface="DM Sans"/>
            </a:endParaRPr>
          </a:p>
        </p:txBody>
      </p:sp>
      <p:cxnSp>
        <p:nvCxnSpPr>
          <p:cNvPr id="107" name="Google Shape;107;p20"/>
          <p:cNvCxnSpPr>
            <a:stCxn id="100" idx="2"/>
            <a:endCxn id="106" idx="1"/>
          </p:cNvCxnSpPr>
          <p:nvPr/>
        </p:nvCxnSpPr>
        <p:spPr>
          <a:xfrm flipH="1" rot="-5400000">
            <a:off x="2664663" y="2324600"/>
            <a:ext cx="775800" cy="2878500"/>
          </a:xfrm>
          <a:prstGeom prst="bentConnector2">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1461300" y="629225"/>
            <a:ext cx="6221400" cy="65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400">
                <a:solidFill>
                  <a:schemeClr val="lt1"/>
                </a:solidFill>
                <a:latin typeface="DM Sans"/>
                <a:ea typeface="DM Sans"/>
                <a:cs typeface="DM Sans"/>
                <a:sym typeface="DM Sans"/>
              </a:rPr>
              <a:t>¡Empecemos la última clase!</a:t>
            </a:r>
            <a:endParaRPr b="1" sz="3300">
              <a:solidFill>
                <a:schemeClr val="lt1"/>
              </a:solidFill>
              <a:latin typeface="DM Sans"/>
              <a:ea typeface="DM Sans"/>
              <a:cs typeface="DM Sans"/>
              <a:sym typeface="DM Sans"/>
            </a:endParaRPr>
          </a:p>
        </p:txBody>
      </p:sp>
      <p:pic>
        <p:nvPicPr>
          <p:cNvPr id="113" name="Google Shape;113;p21"/>
          <p:cNvPicPr preferRelativeResize="0"/>
          <p:nvPr/>
        </p:nvPicPr>
        <p:blipFill>
          <a:blip r:embed="rId3">
            <a:alphaModFix/>
          </a:blip>
          <a:stretch>
            <a:fillRect/>
          </a:stretch>
        </p:blipFill>
        <p:spPr>
          <a:xfrm>
            <a:off x="2061813" y="1686625"/>
            <a:ext cx="5020374" cy="2823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Node JS</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nvSpPr>
        <p:spPr>
          <a:xfrm>
            <a:off x="473375" y="2251900"/>
            <a:ext cx="7169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solidFill>
                  <a:srgbClr val="B7B7B7"/>
                </a:solidFill>
                <a:latin typeface="DM Sans"/>
                <a:ea typeface="DM Sans"/>
                <a:cs typeface="DM Sans"/>
                <a:sym typeface="DM Sans"/>
              </a:rPr>
              <a:t>Es un entorno adicional de ejecución para Javascript. Es un programa que permite ejecutar código JavaScript por fuera del navegador. Con él podemos construir desde aplicaciones de línea de comandos (consola) hasta servidores HTTP para potenciar aplicaciones web.</a:t>
            </a:r>
            <a:r>
              <a:rPr b="1" lang="es" sz="2500">
                <a:solidFill>
                  <a:srgbClr val="B7B7B7"/>
                </a:solidFill>
                <a:latin typeface="Helvetica Neue"/>
                <a:ea typeface="Helvetica Neue"/>
                <a:cs typeface="Helvetica Neue"/>
                <a:sym typeface="Helvetica Neue"/>
              </a:rPr>
              <a:t> </a:t>
            </a:r>
            <a:endParaRPr b="1" sz="2500">
              <a:solidFill>
                <a:srgbClr val="B7B7B7"/>
              </a:solidFill>
              <a:latin typeface="Helvetica Neue"/>
              <a:ea typeface="Helvetica Neue"/>
              <a:cs typeface="Helvetica Neue"/>
              <a:sym typeface="Helvetica Neue"/>
            </a:endParaRPr>
          </a:p>
        </p:txBody>
      </p:sp>
      <p:sp>
        <p:nvSpPr>
          <p:cNvPr id="124" name="Google Shape;124;p23"/>
          <p:cNvSpPr txBox="1"/>
          <p:nvPr/>
        </p:nvSpPr>
        <p:spPr>
          <a:xfrm>
            <a:off x="475500" y="1574800"/>
            <a:ext cx="610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200">
                <a:solidFill>
                  <a:schemeClr val="lt1"/>
                </a:solidFill>
                <a:latin typeface="DM Sans"/>
                <a:ea typeface="DM Sans"/>
                <a:cs typeface="DM Sans"/>
                <a:sym typeface="DM Sans"/>
              </a:rPr>
              <a:t>¿Qué es Node JS?</a:t>
            </a:r>
            <a:endParaRPr b="1"/>
          </a:p>
        </p:txBody>
      </p:sp>
      <p:sp>
        <p:nvSpPr>
          <p:cNvPr id="125" name="Google Shape;125;p2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recordar</a:t>
            </a:r>
            <a:endParaRPr b="1" sz="3500">
              <a:solidFill>
                <a:srgbClr val="EAFF6A"/>
              </a:solidFill>
              <a:latin typeface="DM Sans"/>
              <a:ea typeface="DM Sans"/>
              <a:cs typeface="DM Sans"/>
              <a:sym typeface="DM Sans"/>
            </a:endParaRPr>
          </a:p>
        </p:txBody>
      </p:sp>
      <p:sp>
        <p:nvSpPr>
          <p:cNvPr id="126" name="Google Shape;126;p23"/>
          <p:cNvSpPr/>
          <p:nvPr/>
        </p:nvSpPr>
        <p:spPr>
          <a:xfrm>
            <a:off x="473370" y="619431"/>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23"/>
          <p:cNvGrpSpPr/>
          <p:nvPr/>
        </p:nvGrpSpPr>
        <p:grpSpPr>
          <a:xfrm>
            <a:off x="550329" y="696384"/>
            <a:ext cx="585003" cy="585003"/>
            <a:chOff x="4616400" y="1950761"/>
            <a:chExt cx="431100" cy="431100"/>
          </a:xfrm>
        </p:grpSpPr>
        <p:sp>
          <p:nvSpPr>
            <p:cNvPr id="128" name="Google Shape;128;p23"/>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23" title="ícono de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